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0" r:id="rId3"/>
    <p:sldId id="261" r:id="rId4"/>
    <p:sldId id="262" r:id="rId5"/>
    <p:sldId id="263" r:id="rId6"/>
    <p:sldId id="264" r:id="rId7"/>
    <p:sldId id="265" r:id="rId8"/>
    <p:sldId id="266" r:id="rId9"/>
    <p:sldId id="268" r:id="rId10"/>
    <p:sldId id="269" r:id="rId11"/>
    <p:sldId id="26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1" autoAdjust="0"/>
    <p:restoredTop sz="78286" autoAdjust="0"/>
  </p:normalViewPr>
  <p:slideViewPr>
    <p:cSldViewPr>
      <p:cViewPr varScale="1">
        <p:scale>
          <a:sx n="87" d="100"/>
          <a:sy n="87" d="100"/>
        </p:scale>
        <p:origin x="-90"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D5A959-DC60-4AA5-A5ED-8472873812C0}" type="datetimeFigureOut">
              <a:rPr lang="en-US" smtClean="0"/>
              <a:pPr/>
              <a:t>9/8/2011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BF53F-EFF9-4B66-99B5-C185AB96F92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DBF53F-EFF9-4B66-99B5-C185AB96F92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DBF53F-EFF9-4B66-99B5-C185AB96F92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DBF53F-EFF9-4B66-99B5-C185AB96F92D}"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Unshared prosperity: </a:t>
            </a:r>
            <a:r>
              <a:rPr lang="en-US" sz="1200" kern="1200" dirty="0" smtClean="0">
                <a:solidFill>
                  <a:schemeClr val="tx1"/>
                </a:solidFill>
                <a:latin typeface="+mn-lt"/>
                <a:ea typeface="+mn-ea"/>
                <a:cs typeface="+mn-cs"/>
              </a:rPr>
              <a:t>Between 1940 and 1979, U.S. income grew enough to have every American earn $28,749 more. The richest 10 percent got 28 percent of that increase and the bottom 90 percent shared the other 72 percent. In contrast, between 1979 and 2008, U.S. income grew enough for a $10,401 boost to each American, but every penny went to the richest 10 percent. Income for the bottom 90 percent declined over this period.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Our economy is still growing. In Figure 1 below, the blue line shows productivity growth, which has gone steadily upward since 1947. The red line shows inflation-adjusted median family income growth, which also grew steadily at the same pace as productivity, from 1947 to the mid 1970s. Both productivity and median family income approximately doubled between 1947 and 1979. Unfortunately, about 35 years ago the two lines began to diverge, with productivity continuing to gain steadily and median family income stagnating. From 1979 to 2009 productivity almost doubled again, growing by 79.9 percent. Family income over this period, however, grew by only 11.4 percent at the median and much of that growth was due to more family members entering the workforce, as opposed to greater compensation for each working family member. The benefits of increased productivity over the last 35 years have not gone to the middle-class families who helped create that productivity growth.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DBF53F-EFF9-4B66-99B5-C185AB96F92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Male Labor Force Participation</a:t>
            </a:r>
            <a:r>
              <a:rPr lang="en-US" baseline="0" dirty="0" smtClean="0"/>
              <a:t> lowest in more than 60 years of record keeping</a:t>
            </a:r>
          </a:p>
          <a:p>
            <a:endParaRPr lang="en-US" baseline="0" dirty="0" smtClean="0"/>
          </a:p>
          <a:p>
            <a:r>
              <a:rPr lang="en-US" baseline="0" dirty="0" smtClean="0"/>
              <a:t>Women’s LFP has been declining for last couple years, after decades of steady growth</a:t>
            </a:r>
            <a:endParaRPr lang="en-US" dirty="0"/>
          </a:p>
        </p:txBody>
      </p:sp>
      <p:sp>
        <p:nvSpPr>
          <p:cNvPr id="4" name="Slide Number Placeholder 3"/>
          <p:cNvSpPr>
            <a:spLocks noGrp="1"/>
          </p:cNvSpPr>
          <p:nvPr>
            <p:ph type="sldNum" sz="quarter" idx="10"/>
          </p:nvPr>
        </p:nvSpPr>
        <p:spPr/>
        <p:txBody>
          <a:bodyPr/>
          <a:lstStyle/>
          <a:p>
            <a:fld id="{98DBF53F-EFF9-4B66-99B5-C185AB96F92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Male</a:t>
            </a:r>
            <a:r>
              <a:rPr lang="en-US" baseline="0" dirty="0" smtClean="0"/>
              <a:t> employment lowest in more than 60 years of keeping track, four straight years of decline. Leaving people out.</a:t>
            </a:r>
          </a:p>
          <a:p>
            <a:endParaRPr lang="en-US" baseline="0" dirty="0" smtClean="0"/>
          </a:p>
          <a:p>
            <a:r>
              <a:rPr lang="en-US" baseline="0" dirty="0" smtClean="0"/>
              <a:t>Women’s down from peak</a:t>
            </a:r>
            <a:endParaRPr lang="en-US" dirty="0"/>
          </a:p>
        </p:txBody>
      </p:sp>
      <p:sp>
        <p:nvSpPr>
          <p:cNvPr id="4" name="Slide Number Placeholder 3"/>
          <p:cNvSpPr>
            <a:spLocks noGrp="1"/>
          </p:cNvSpPr>
          <p:nvPr>
            <p:ph type="sldNum" sz="quarter" idx="10"/>
          </p:nvPr>
        </p:nvSpPr>
        <p:spPr/>
        <p:txBody>
          <a:bodyPr/>
          <a:lstStyle/>
          <a:p>
            <a:fld id="{98DBF53F-EFF9-4B66-99B5-C185AB96F92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Today’s young adults are trying to break into the labor market at the most inhospitable time in recent history, and they are often finding the entry ramp blocked. A staggering 20.4 percent of 16-24 year olds were unable to find work in 2010. In contrast to older age groups, this rate was slightly worse than in 2009. This hostile start to careers is likely to set many members of this generation permanently behind their elders in job security and quality. The job market for young adults has not been this bad since the recession of the early 1980s. The oldest workers face the lowest unemployment levels, at 6.4 percent, but it is worth noting that this unemployment rate for workers over age 55 is higher than at any time we’ve tracked, including that of the early 1980s recession. Figure 10 shows unemployment rates by age for working-age adults.</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8DBF53F-EFF9-4B66-99B5-C185AB96F92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DBF53F-EFF9-4B66-99B5-C185AB96F92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DBF53F-EFF9-4B66-99B5-C185AB96F92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DBF53F-EFF9-4B66-99B5-C185AB96F92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DBF53F-EFF9-4B66-99B5-C185AB96F92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8C6E493-9DA6-4692-A9EE-FFE5335E58B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5E8D003-0519-460F-A191-BBE07AD124E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13B2C24-9F0B-4EE0-9310-18E77337ACF7}"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BD6586D-84DF-4EF3-97AF-050F192BB4B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14AAA4C-77F6-408C-BFBF-E305FD317810}"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BFAC091-2CFF-4229-99CF-59C8A888E41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85FDD0F3-C79D-4872-87B3-85FC759861C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6107F16-C1B7-4353-A51E-1738C9A2B0ED}"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860C8FD-8AED-47CF-993E-93B1985483C4}"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9E23200-C1DE-4C29-8AA5-A8D137A6B996}"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098DF9C-5D5A-4740-8A3B-A96FDC36FB81}"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25EE0CA-8A0D-4095-93C8-FD334DC91D3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hanauer@policymattersohio.o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282575"/>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sp>
        <p:nvSpPr>
          <p:cNvPr id="2058" name="Rectangle 10"/>
          <p:cNvSpPr>
            <a:spLocks noChangeArrowheads="1"/>
          </p:cNvSpPr>
          <p:nvPr/>
        </p:nvSpPr>
        <p:spPr bwMode="auto">
          <a:xfrm>
            <a:off x="0" y="106680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accent2">
                    <a:lumMod val="75000"/>
                  </a:schemeClr>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Copperplate Gothic Light" pitchFamily="34" charset="0"/>
                <a:ea typeface="Calibri" pitchFamily="34" charset="0"/>
                <a:cs typeface="Times New Roman" pitchFamily="18" charset="0"/>
              </a:rPr>
              <a:t>The State of </a:t>
            </a:r>
            <a:endParaRPr kumimoji="0" lang="en-US" sz="4800" b="0" i="0" u="none" strike="noStrike" cap="none" normalizeH="0" baseline="0" dirty="0" smtClean="0">
              <a:ln>
                <a:noFill/>
              </a:ln>
              <a:solidFill>
                <a:schemeClr val="accent2">
                  <a:lumMod val="7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accent2">
                    <a:lumMod val="75000"/>
                  </a:schemeClr>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Copperplate Gothic Light" pitchFamily="34" charset="0"/>
                <a:ea typeface="Calibri" pitchFamily="34" charset="0"/>
                <a:cs typeface="Times New Roman" pitchFamily="18" charset="0"/>
              </a:rPr>
              <a:t>Working Ohio</a:t>
            </a:r>
            <a:endParaRPr kumimoji="0" lang="en-US" sz="4800" b="0" i="0" u="none" strike="noStrike" cap="none" normalizeH="0" baseline="0" dirty="0" smtClean="0">
              <a:ln>
                <a:noFill/>
              </a:ln>
              <a:solidFill>
                <a:schemeClr val="accent2">
                  <a:lumMod val="7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accent2">
                    <a:lumMod val="75000"/>
                  </a:schemeClr>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Copperplate Gothic Light" pitchFamily="34" charset="0"/>
                <a:ea typeface="Calibri" pitchFamily="34" charset="0"/>
                <a:cs typeface="Times New Roman" pitchFamily="18" charset="0"/>
              </a:rPr>
              <a:t>2011</a:t>
            </a:r>
            <a:endParaRPr kumimoji="0" lang="en-US" sz="4800" b="0" i="0" u="none" strike="noStrike" cap="none" normalizeH="0" baseline="0" dirty="0" smtClean="0">
              <a:ln>
                <a:noFill/>
              </a:ln>
              <a:solidFill>
                <a:schemeClr val="accent2">
                  <a:lumMod val="75000"/>
                </a:schemeClr>
              </a:solidFill>
              <a:effectLst/>
              <a:latin typeface="Arial" pitchFamily="34" charset="0"/>
            </a:endParaRPr>
          </a:p>
        </p:txBody>
      </p:sp>
      <p:sp>
        <p:nvSpPr>
          <p:cNvPr id="11" name="TextBox 10"/>
          <p:cNvSpPr txBox="1"/>
          <p:nvPr/>
        </p:nvSpPr>
        <p:spPr>
          <a:xfrm>
            <a:off x="1752600" y="3657600"/>
            <a:ext cx="5715000" cy="1877437"/>
          </a:xfrm>
          <a:prstGeom prst="rect">
            <a:avLst/>
          </a:prstGeom>
          <a:noFill/>
        </p:spPr>
        <p:txBody>
          <a:bodyPr wrap="square" rtlCol="0">
            <a:spAutoFit/>
          </a:bodyPr>
          <a:lstStyle/>
          <a:p>
            <a:pPr algn="ctr"/>
            <a:r>
              <a:rPr lang="en-US" sz="3600" dirty="0" smtClean="0">
                <a:solidFill>
                  <a:schemeClr val="accent1">
                    <a:lumMod val="50000"/>
                  </a:schemeClr>
                </a:solidFill>
              </a:rPr>
              <a:t>Amy Hanauer,</a:t>
            </a:r>
            <a:br>
              <a:rPr lang="en-US" sz="3600" dirty="0" smtClean="0">
                <a:solidFill>
                  <a:schemeClr val="accent1">
                    <a:lumMod val="50000"/>
                  </a:schemeClr>
                </a:solidFill>
              </a:rPr>
            </a:br>
            <a:r>
              <a:rPr lang="en-US" sz="3600" dirty="0" smtClean="0">
                <a:solidFill>
                  <a:schemeClr val="accent1">
                    <a:lumMod val="50000"/>
                  </a:schemeClr>
                </a:solidFill>
              </a:rPr>
              <a:t>Executive Director</a:t>
            </a:r>
          </a:p>
          <a:p>
            <a:pPr algn="ctr"/>
            <a:r>
              <a:rPr lang="en-US" sz="2200" dirty="0" smtClean="0">
                <a:solidFill>
                  <a:schemeClr val="accent1">
                    <a:lumMod val="50000"/>
                  </a:schemeClr>
                </a:solidFill>
              </a:rPr>
              <a:t>216-361-9801</a:t>
            </a:r>
          </a:p>
          <a:p>
            <a:pPr algn="ctr"/>
            <a:r>
              <a:rPr lang="en-US" sz="2200" dirty="0" smtClean="0">
                <a:solidFill>
                  <a:schemeClr val="accent1">
                    <a:lumMod val="50000"/>
                  </a:schemeClr>
                </a:solidFill>
                <a:hlinkClick r:id="rId3"/>
              </a:rPr>
              <a:t>ahanauer@policymattersohio.og</a:t>
            </a:r>
            <a:r>
              <a:rPr lang="en-US" sz="2200" dirty="0" smtClean="0">
                <a:solidFill>
                  <a:schemeClr val="accent1">
                    <a:lumMod val="50000"/>
                  </a:schemeClr>
                </a:solidFill>
              </a:rPr>
              <a:t> </a:t>
            </a:r>
            <a:endParaRPr lang="en-US" sz="22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282575"/>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sp>
        <p:nvSpPr>
          <p:cNvPr id="8" name="TextBox 7"/>
          <p:cNvSpPr txBox="1"/>
          <p:nvPr/>
        </p:nvSpPr>
        <p:spPr>
          <a:xfrm>
            <a:off x="609600" y="2057400"/>
            <a:ext cx="8153400" cy="3477875"/>
          </a:xfrm>
          <a:prstGeom prst="rect">
            <a:avLst/>
          </a:prstGeom>
          <a:noFill/>
        </p:spPr>
        <p:txBody>
          <a:bodyPr wrap="square" rtlCol="0">
            <a:spAutoFit/>
          </a:bodyPr>
          <a:lstStyle/>
          <a:p>
            <a:pPr>
              <a:buFont typeface="Arial" pitchFamily="34" charset="0"/>
              <a:buChar char="•"/>
            </a:pPr>
            <a:r>
              <a:rPr lang="en-US" sz="2000" dirty="0"/>
              <a:t>Employ workers directly in razing dilapidated housing, upgrading environmentally hazardous buildings, cleaning toxic algae, energy efficiency retrofits, early education, and preventive public health </a:t>
            </a:r>
            <a:r>
              <a:rPr lang="en-US" sz="2000" dirty="0" smtClean="0"/>
              <a:t>services</a:t>
            </a:r>
          </a:p>
          <a:p>
            <a:pPr>
              <a:buFont typeface="Arial" pitchFamily="34" charset="0"/>
              <a:buChar char="•"/>
            </a:pPr>
            <a:endParaRPr lang="en-US" sz="2000" dirty="0" smtClean="0"/>
          </a:p>
          <a:p>
            <a:pPr>
              <a:buFont typeface="Arial" pitchFamily="34" charset="0"/>
              <a:buChar char="•"/>
            </a:pPr>
            <a:r>
              <a:rPr lang="en-US" sz="2000" dirty="0" smtClean="0"/>
              <a:t>Restore </a:t>
            </a:r>
            <a:r>
              <a:rPr lang="en-US" sz="2000" dirty="0"/>
              <a:t>the 50 percent cut to the local government fund </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Restore </a:t>
            </a:r>
            <a:r>
              <a:rPr lang="en-US" sz="2000" dirty="0"/>
              <a:t>the funding that was cut from local school districts in the next biennium which will result in layoffs of teachers, aides, librarians and more </a:t>
            </a:r>
            <a:endParaRPr lang="en-US" sz="2000" dirty="0" smtClean="0"/>
          </a:p>
          <a:p>
            <a:pPr>
              <a:buFont typeface="Arial" pitchFamily="34" charset="0"/>
              <a:buChar char="•"/>
            </a:pPr>
            <a:endParaRPr lang="en-US" sz="2000" dirty="0"/>
          </a:p>
        </p:txBody>
      </p:sp>
      <p:sp>
        <p:nvSpPr>
          <p:cNvPr id="10" name="TextBox 9"/>
          <p:cNvSpPr txBox="1"/>
          <p:nvPr/>
        </p:nvSpPr>
        <p:spPr>
          <a:xfrm>
            <a:off x="381000" y="762000"/>
            <a:ext cx="7543800" cy="523220"/>
          </a:xfrm>
          <a:prstGeom prst="rect">
            <a:avLst/>
          </a:prstGeom>
          <a:noFill/>
        </p:spPr>
        <p:txBody>
          <a:bodyPr wrap="square" rtlCol="0">
            <a:spAutoFit/>
          </a:bodyPr>
          <a:lstStyle/>
          <a:p>
            <a:r>
              <a:rPr lang="en-US" sz="2800" dirty="0" smtClean="0">
                <a:latin typeface="Arial Black" pitchFamily="34" charset="0"/>
              </a:rPr>
              <a:t>Conclusion and Recommendations</a:t>
            </a:r>
            <a:endParaRPr lang="en-US" sz="2800" dirty="0">
              <a:latin typeface="Arial Black" pitchFamily="34" charset="0"/>
            </a:endParaRPr>
          </a:p>
        </p:txBody>
      </p:sp>
      <p:sp>
        <p:nvSpPr>
          <p:cNvPr id="11" name="TextBox 10"/>
          <p:cNvSpPr txBox="1"/>
          <p:nvPr/>
        </p:nvSpPr>
        <p:spPr>
          <a:xfrm>
            <a:off x="533400" y="1371600"/>
            <a:ext cx="2133600" cy="523220"/>
          </a:xfrm>
          <a:prstGeom prst="rect">
            <a:avLst/>
          </a:prstGeom>
          <a:noFill/>
        </p:spPr>
        <p:txBody>
          <a:bodyPr wrap="square" rtlCol="0">
            <a:spAutoFit/>
          </a:bodyPr>
          <a:lstStyle/>
          <a:p>
            <a:r>
              <a:rPr lang="en-US" sz="2800" dirty="0" smtClean="0"/>
              <a:t>State…</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282575"/>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sp>
        <p:nvSpPr>
          <p:cNvPr id="7" name="TextBox 6"/>
          <p:cNvSpPr txBox="1"/>
          <p:nvPr/>
        </p:nvSpPr>
        <p:spPr>
          <a:xfrm>
            <a:off x="457200" y="1600200"/>
            <a:ext cx="8077200" cy="4401205"/>
          </a:xfrm>
          <a:prstGeom prst="rect">
            <a:avLst/>
          </a:prstGeom>
          <a:noFill/>
        </p:spPr>
        <p:txBody>
          <a:bodyPr wrap="square" rtlCol="0">
            <a:spAutoFit/>
          </a:bodyPr>
          <a:lstStyle/>
          <a:p>
            <a:pPr algn="ctr"/>
            <a:endParaRPr lang="en-US" sz="4000" dirty="0" smtClean="0">
              <a:solidFill>
                <a:schemeClr val="accent2"/>
              </a:solidFill>
              <a:latin typeface="Copperplate Gothic Bold" pitchFamily="34" charset="0"/>
            </a:endParaRPr>
          </a:p>
          <a:p>
            <a:pPr algn="ctr"/>
            <a:endParaRPr lang="en-US" sz="4000" dirty="0" smtClean="0">
              <a:solidFill>
                <a:schemeClr val="accent2"/>
              </a:solidFill>
              <a:latin typeface="Eurostile"/>
            </a:endParaRPr>
          </a:p>
          <a:p>
            <a:pPr algn="ctr"/>
            <a:r>
              <a:rPr lang="en-US" sz="4000" dirty="0" smtClean="0">
                <a:solidFill>
                  <a:schemeClr val="accent2"/>
                </a:solidFill>
                <a:latin typeface="Eurostile"/>
              </a:rPr>
              <a:t>….research </a:t>
            </a:r>
            <a:r>
              <a:rPr lang="en-US" sz="4000" dirty="0">
                <a:solidFill>
                  <a:schemeClr val="accent2"/>
                </a:solidFill>
                <a:latin typeface="Eurostile"/>
              </a:rPr>
              <a:t>f</a:t>
            </a:r>
            <a:r>
              <a:rPr lang="en-US" sz="4000" dirty="0" smtClean="0">
                <a:solidFill>
                  <a:schemeClr val="accent2"/>
                </a:solidFill>
                <a:latin typeface="Eurostile"/>
              </a:rPr>
              <a:t>or a more prosperous, equitable, sustainable, and inclusive Ohio</a:t>
            </a:r>
          </a:p>
          <a:p>
            <a:pPr algn="ctr"/>
            <a:endParaRPr lang="en-US" sz="4000" dirty="0" smtClean="0">
              <a:solidFill>
                <a:schemeClr val="accent5">
                  <a:lumMod val="50000"/>
                </a:schemeClr>
              </a:solidFill>
              <a:latin typeface="Eurostile"/>
            </a:endParaRPr>
          </a:p>
          <a:p>
            <a:pPr algn="ctr"/>
            <a:r>
              <a:rPr lang="en-US" sz="4000" dirty="0" err="1" smtClean="0">
                <a:solidFill>
                  <a:schemeClr val="accent5">
                    <a:lumMod val="50000"/>
                  </a:schemeClr>
                </a:solidFill>
                <a:latin typeface="Eurostile"/>
              </a:rPr>
              <a:t>www.policymattersohio.org</a:t>
            </a:r>
            <a:endParaRPr lang="en-US" sz="4000" dirty="0">
              <a:solidFill>
                <a:schemeClr val="accent5">
                  <a:lumMod val="50000"/>
                </a:schemeClr>
              </a:solidFill>
              <a:latin typeface="Eurostile"/>
            </a:endParaRPr>
          </a:p>
        </p:txBody>
      </p:sp>
      <p:sp>
        <p:nvSpPr>
          <p:cNvPr id="10" name="Rectangle 9"/>
          <p:cNvSpPr>
            <a:spLocks noChangeArrowheads="1"/>
          </p:cNvSpPr>
          <p:nvPr/>
        </p:nvSpPr>
        <p:spPr bwMode="auto">
          <a:xfrm>
            <a:off x="1676400" y="1828800"/>
            <a:ext cx="5562600" cy="892552"/>
          </a:xfrm>
          <a:prstGeom prst="rect">
            <a:avLst/>
          </a:prstGeom>
          <a:noFill/>
          <a:ln w="9525">
            <a:noFill/>
            <a:miter lim="800000"/>
            <a:headEnd/>
            <a:tailEnd/>
          </a:ln>
          <a:effectLst/>
        </p:spPr>
        <p:txBody>
          <a:bodyPr wrap="square" lIns="0" tIns="0" rIns="0" bIns="0" anchor="ctr">
            <a:spAutoFit/>
          </a:bodyPr>
          <a:lstStyle/>
          <a:p>
            <a:pPr algn="ctr"/>
            <a:r>
              <a:rPr lang="en-US" sz="4000" dirty="0">
                <a:solidFill>
                  <a:schemeClr val="hlink"/>
                </a:solidFill>
                <a:latin typeface="Copperplate Gothic Bold" pitchFamily="34" charset="0"/>
              </a:rPr>
              <a:t>Policy </a:t>
            </a:r>
            <a:r>
              <a:rPr lang="en-US" sz="4000" dirty="0" smtClean="0">
                <a:solidFill>
                  <a:schemeClr val="hlink"/>
                </a:solidFill>
                <a:latin typeface="Copperplate Gothic Bold" pitchFamily="34" charset="0"/>
              </a:rPr>
              <a:t>Matters</a:t>
            </a:r>
            <a:endParaRPr lang="en-US" sz="4000" dirty="0">
              <a:solidFill>
                <a:schemeClr val="accent2"/>
              </a:solidFill>
              <a:latin typeface="Copperplate Gothic Bold" pitchFamily="34" charset="0"/>
            </a:endParaRPr>
          </a:p>
          <a:p>
            <a:pPr algn="ctr"/>
            <a:r>
              <a:rPr lang="en-US"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282575"/>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pic>
        <p:nvPicPr>
          <p:cNvPr id="4098" name="C 5"/>
          <p:cNvPicPr>
            <a:picLocks noChangeArrowheads="1"/>
          </p:cNvPicPr>
          <p:nvPr/>
        </p:nvPicPr>
        <p:blipFill>
          <a:blip r:embed="rId3" cstate="print"/>
          <a:srcRect/>
          <a:stretch>
            <a:fillRect/>
          </a:stretch>
        </p:blipFill>
        <p:spPr bwMode="auto">
          <a:xfrm>
            <a:off x="1219200" y="1219200"/>
            <a:ext cx="6324600" cy="4267200"/>
          </a:xfrm>
          <a:prstGeom prst="rect">
            <a:avLst/>
          </a:prstGeom>
          <a:noFill/>
          <a:ln w="9525">
            <a:noFill/>
            <a:miter lim="800000"/>
            <a:headEnd/>
            <a:tailEnd/>
          </a:ln>
        </p:spPr>
      </p:pic>
      <p:sp>
        <p:nvSpPr>
          <p:cNvPr id="41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1" name="TextBox 10"/>
          <p:cNvSpPr txBox="1"/>
          <p:nvPr/>
        </p:nvSpPr>
        <p:spPr>
          <a:xfrm>
            <a:off x="838200" y="609600"/>
            <a:ext cx="8001000" cy="892552"/>
          </a:xfrm>
          <a:prstGeom prst="rect">
            <a:avLst/>
          </a:prstGeom>
          <a:noFill/>
        </p:spPr>
        <p:txBody>
          <a:bodyPr wrap="square" rtlCol="0">
            <a:spAutoFit/>
          </a:bodyPr>
          <a:lstStyle/>
          <a:p>
            <a:endParaRPr lang="en-US" dirty="0" smtClean="0"/>
          </a:p>
          <a:p>
            <a:r>
              <a:rPr lang="en-US" sz="1600" b="1" dirty="0" smtClean="0"/>
              <a:t> </a:t>
            </a:r>
            <a:r>
              <a:rPr lang="en-US" sz="1600" b="1" dirty="0"/>
              <a:t>Productivity and Median Family Income in the U.S., 1947-2009</a:t>
            </a:r>
            <a:endParaRPr lang="en-US" sz="1600"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282575"/>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pic>
        <p:nvPicPr>
          <p:cNvPr id="8193" name="Chart 13"/>
          <p:cNvPicPr>
            <a:picLocks noChangeArrowheads="1"/>
          </p:cNvPicPr>
          <p:nvPr/>
        </p:nvPicPr>
        <p:blipFill>
          <a:blip r:embed="rId3" cstate="print"/>
          <a:srcRect/>
          <a:stretch>
            <a:fillRect/>
          </a:stretch>
        </p:blipFill>
        <p:spPr bwMode="auto">
          <a:xfrm>
            <a:off x="762000" y="1143000"/>
            <a:ext cx="7467600" cy="4191000"/>
          </a:xfrm>
          <a:prstGeom prst="rect">
            <a:avLst/>
          </a:prstGeom>
          <a:noFill/>
          <a:ln w="9525">
            <a:noFill/>
            <a:miter lim="800000"/>
            <a:headEnd/>
            <a:tailEnd/>
          </a:ln>
        </p:spPr>
      </p:pic>
      <p:sp>
        <p:nvSpPr>
          <p:cNvPr id="819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304800"/>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pic>
        <p:nvPicPr>
          <p:cNvPr id="7169" name="Chart 12"/>
          <p:cNvPicPr>
            <a:picLocks noChangeArrowheads="1"/>
          </p:cNvPicPr>
          <p:nvPr/>
        </p:nvPicPr>
        <p:blipFill>
          <a:blip r:embed="rId3" cstate="print"/>
          <a:srcRect/>
          <a:stretch>
            <a:fillRect/>
          </a:stretch>
        </p:blipFill>
        <p:spPr bwMode="auto">
          <a:xfrm>
            <a:off x="1143000" y="1295400"/>
            <a:ext cx="6821487" cy="4410075"/>
          </a:xfrm>
          <a:prstGeom prst="rect">
            <a:avLst/>
          </a:prstGeom>
          <a:noFill/>
          <a:ln w="9525">
            <a:noFill/>
            <a:miter lim="800000"/>
            <a:headEnd/>
            <a:tailEnd/>
          </a:ln>
        </p:spPr>
      </p:pic>
      <p:sp>
        <p:nvSpPr>
          <p:cNvPr id="717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282575"/>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pic>
        <p:nvPicPr>
          <p:cNvPr id="24578" name="Chart 7"/>
          <p:cNvPicPr>
            <a:picLocks noChangeArrowheads="1"/>
          </p:cNvPicPr>
          <p:nvPr/>
        </p:nvPicPr>
        <p:blipFill>
          <a:blip r:embed="rId3" cstate="print"/>
          <a:srcRect/>
          <a:stretch>
            <a:fillRect/>
          </a:stretch>
        </p:blipFill>
        <p:spPr bwMode="auto">
          <a:xfrm>
            <a:off x="1066800" y="1143000"/>
            <a:ext cx="71628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282575"/>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pic>
        <p:nvPicPr>
          <p:cNvPr id="23553" name="Chart 7"/>
          <p:cNvPicPr>
            <a:picLocks noChangeArrowheads="1"/>
          </p:cNvPicPr>
          <p:nvPr/>
        </p:nvPicPr>
        <p:blipFill>
          <a:blip r:embed="rId3" cstate="print"/>
          <a:srcRect/>
          <a:stretch>
            <a:fillRect/>
          </a:stretch>
        </p:blipFill>
        <p:spPr bwMode="auto">
          <a:xfrm>
            <a:off x="1066800" y="1143000"/>
            <a:ext cx="69342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282575"/>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graphicFrame>
        <p:nvGraphicFramePr>
          <p:cNvPr id="7" name="Table 6"/>
          <p:cNvGraphicFramePr>
            <a:graphicFrameLocks noGrp="1"/>
          </p:cNvGraphicFramePr>
          <p:nvPr/>
        </p:nvGraphicFramePr>
        <p:xfrm>
          <a:off x="381000" y="1142995"/>
          <a:ext cx="8305801" cy="4724399"/>
        </p:xfrm>
        <a:graphic>
          <a:graphicData uri="http://schemas.openxmlformats.org/drawingml/2006/table">
            <a:tbl>
              <a:tblPr/>
              <a:tblGrid>
                <a:gridCol w="1451803"/>
                <a:gridCol w="785354"/>
                <a:gridCol w="785354"/>
                <a:gridCol w="856749"/>
                <a:gridCol w="785354"/>
                <a:gridCol w="1213729"/>
                <a:gridCol w="1213729"/>
                <a:gridCol w="1213729"/>
              </a:tblGrid>
              <a:tr h="1036611">
                <a:tc gridSpan="8">
                  <a:txBody>
                    <a:bodyPr/>
                    <a:lstStyle/>
                    <a:p>
                      <a:pPr marL="0" marR="0" algn="ctr">
                        <a:lnSpc>
                          <a:spcPct val="115000"/>
                        </a:lnSpc>
                        <a:spcBef>
                          <a:spcPts val="0"/>
                        </a:spcBef>
                        <a:spcAft>
                          <a:spcPts val="0"/>
                        </a:spcAft>
                      </a:pPr>
                      <a:endParaRPr lang="en-US" sz="1000" dirty="0">
                        <a:latin typeface="Calibri"/>
                        <a:ea typeface="Calibri"/>
                        <a:cs typeface="Times New Roman"/>
                      </a:endParaRPr>
                    </a:p>
                    <a:p>
                      <a:pPr marL="0" marR="0" algn="ctr">
                        <a:lnSpc>
                          <a:spcPct val="115000"/>
                        </a:lnSpc>
                        <a:spcBef>
                          <a:spcPts val="0"/>
                        </a:spcBef>
                        <a:spcAft>
                          <a:spcPts val="0"/>
                        </a:spcAft>
                      </a:pPr>
                      <a:r>
                        <a:rPr lang="en-US" sz="1600" b="1" dirty="0">
                          <a:latin typeface="Sylfaen"/>
                          <a:ea typeface="Calibri"/>
                          <a:cs typeface="Times New Roman"/>
                        </a:rPr>
                        <a:t>Median Wage by State by Year in 2010 Dollars,</a:t>
                      </a:r>
                      <a:endParaRPr lang="en-US" sz="1600" dirty="0">
                        <a:latin typeface="Calibri"/>
                        <a:ea typeface="Calibri"/>
                        <a:cs typeface="Times New Roman"/>
                      </a:endParaRPr>
                    </a:p>
                    <a:p>
                      <a:pPr marL="0" marR="0" algn="ctr">
                        <a:lnSpc>
                          <a:spcPct val="115000"/>
                        </a:lnSpc>
                        <a:spcBef>
                          <a:spcPts val="0"/>
                        </a:spcBef>
                        <a:spcAft>
                          <a:spcPts val="0"/>
                        </a:spcAft>
                      </a:pPr>
                      <a:r>
                        <a:rPr lang="en-US" sz="1600" b="1" dirty="0">
                          <a:latin typeface="Sylfaen"/>
                          <a:ea typeface="Calibri"/>
                          <a:cs typeface="Times New Roman"/>
                        </a:rPr>
                        <a:t> for U.S. and States with Wage Decline Over Past Decade</a:t>
                      </a:r>
                      <a:endParaRPr lang="en-US" sz="1600" dirty="0">
                        <a:latin typeface="Calibri"/>
                        <a:ea typeface="Calibri"/>
                        <a:cs typeface="Times New Roman"/>
                      </a:endParaRPr>
                    </a:p>
                    <a:p>
                      <a:pPr marL="0" marR="0" algn="ctr">
                        <a:lnSpc>
                          <a:spcPct val="115000"/>
                        </a:lnSpc>
                        <a:spcBef>
                          <a:spcPts val="0"/>
                        </a:spcBef>
                        <a:spcAft>
                          <a:spcPts val="0"/>
                        </a:spcAft>
                      </a:pPr>
                      <a:r>
                        <a:rPr lang="en-US" sz="700" b="1" dirty="0">
                          <a:latin typeface="Sylfaen"/>
                          <a:ea typeface="Calibri"/>
                          <a:cs typeface="Times New Roman"/>
                        </a:rPr>
                        <a:t>  </a:t>
                      </a: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3676">
                <a:tc>
                  <a:txBody>
                    <a:bodyPr/>
                    <a:lstStyle/>
                    <a:p>
                      <a:pPr marL="0" marR="0">
                        <a:lnSpc>
                          <a:spcPct val="115000"/>
                        </a:lnSpc>
                        <a:spcBef>
                          <a:spcPts val="0"/>
                        </a:spcBef>
                        <a:spcAft>
                          <a:spcPts val="0"/>
                        </a:spcAft>
                      </a:pPr>
                      <a:r>
                        <a:rPr lang="en-US" sz="1000" b="1" dirty="0">
                          <a:latin typeface="Sylfaen"/>
                          <a:ea typeface="Calibri"/>
                          <a:cs typeface="Times New Roman"/>
                        </a:rPr>
                        <a:t> </a:t>
                      </a: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Sylfaen"/>
                          <a:ea typeface="Calibri"/>
                          <a:cs typeface="Times New Roman"/>
                        </a:rPr>
                        <a:t>1980</a:t>
                      </a: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Sylfaen"/>
                          <a:ea typeface="Calibri"/>
                          <a:cs typeface="Times New Roman"/>
                        </a:rPr>
                        <a:t>1990</a:t>
                      </a: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Sylfaen"/>
                          <a:ea typeface="Calibri"/>
                          <a:cs typeface="Times New Roman"/>
                        </a:rPr>
                        <a:t>2000</a:t>
                      </a: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Sylfaen"/>
                          <a:ea typeface="Calibri"/>
                          <a:cs typeface="Times New Roman"/>
                        </a:rPr>
                        <a:t>2010</a:t>
                      </a: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latin typeface="Sylfaen"/>
                          <a:ea typeface="Calibri"/>
                          <a:cs typeface="Times New Roman"/>
                        </a:rPr>
                        <a:t>Change 80-90</a:t>
                      </a: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latin typeface="Sylfaen"/>
                          <a:ea typeface="Calibri"/>
                          <a:cs typeface="Times New Roman"/>
                        </a:rPr>
                        <a:t>Change 90-00</a:t>
                      </a: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latin typeface="Sylfaen"/>
                          <a:ea typeface="Calibri"/>
                          <a:cs typeface="Times New Roman"/>
                        </a:rPr>
                        <a:t>Change 00-10</a:t>
                      </a: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US</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$14.59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$14.65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$15.49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$16.00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$0.06</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$0.84</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$0.51</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Sylfaen"/>
                          <a:ea typeface="Calibri"/>
                          <a:cs typeface="Times New Roman"/>
                        </a:rPr>
                        <a:t>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Sylfaen"/>
                          <a:ea typeface="Calibri"/>
                          <a:cs typeface="Times New Roman"/>
                        </a:rPr>
                        <a:t>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Sylfaen"/>
                          <a:ea typeface="Calibri"/>
                          <a:cs typeface="Times New Roman"/>
                        </a:rPr>
                        <a:t>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Sylfaen"/>
                          <a:ea typeface="Calibri"/>
                          <a:cs typeface="Times New Roman"/>
                        </a:rPr>
                        <a:t>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Sylfaen"/>
                          <a:ea typeface="Calibri"/>
                          <a:cs typeface="Times New Roman"/>
                        </a:rPr>
                        <a:t>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Sylfaen"/>
                          <a:ea typeface="Calibri"/>
                          <a:cs typeface="Times New Roman"/>
                        </a:rPr>
                        <a:t>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Sylfaen"/>
                          <a:ea typeface="Calibri"/>
                          <a:cs typeface="Times New Roman"/>
                        </a:rPr>
                        <a:t>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b="1" dirty="0">
                          <a:latin typeface="Sylfaen"/>
                          <a:ea typeface="Calibri"/>
                          <a:cs typeface="Times New Roman"/>
                        </a:rPr>
                        <a:t>Ohio</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Sylfaen"/>
                          <a:ea typeface="Calibri"/>
                          <a:cs typeface="Times New Roman"/>
                        </a:rPr>
                        <a:t>$15.24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Sylfaen"/>
                          <a:ea typeface="Calibri"/>
                          <a:cs typeface="Times New Roman"/>
                        </a:rPr>
                        <a:t>$14.87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Sylfaen"/>
                          <a:ea typeface="Calibri"/>
                          <a:cs typeface="Times New Roman"/>
                        </a:rPr>
                        <a:t>$16.02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Sylfaen"/>
                          <a:ea typeface="Calibri"/>
                          <a:cs typeface="Times New Roman"/>
                        </a:rPr>
                        <a:t>$15.16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Sylfaen"/>
                          <a:ea typeface="Calibri"/>
                          <a:cs typeface="Times New Roman"/>
                        </a:rPr>
                        <a:t>-$0.37</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Sylfaen"/>
                          <a:ea typeface="Calibri"/>
                          <a:cs typeface="Times New Roman"/>
                        </a:rPr>
                        <a:t>$1.15</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Sylfaen"/>
                          <a:ea typeface="Calibri"/>
                          <a:cs typeface="Times New Roman"/>
                        </a:rPr>
                        <a:t>-$0.86</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Tennessee</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$12.58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$12.42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$14.53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$13.80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-$0.16</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$2.11</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-$0.73</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Michigan</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$16.66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$15.43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$16.60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$15.90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-$1.23</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$1.17</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-$0.70</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Alaska</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$23.32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$20.21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$18.42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$17.75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-$3.11</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-$1.79</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-$0.67</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Minnesota</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$14.65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$15.09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$18.17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$17.54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$0.44</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$3.08</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-$0.63</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Missouri</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$13.84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$13.40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$15.77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$15.14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-$0.44</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$2.37</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-$0.63</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Illinois</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$16.36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$16.03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$16.51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$16.21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-$0.33</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$0.48</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-$0.30</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South Carolina</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$12.06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$12.90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$15.14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$14.86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$0.84</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$2.24</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-$0.28</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Indiana</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$14.44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$13.42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$15.14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$14.91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-$1.02</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$1.72</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-$0.23</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76">
                <a:tc>
                  <a:txBody>
                    <a:bodyPr/>
                    <a:lstStyle/>
                    <a:p>
                      <a:pPr marL="0" marR="0">
                        <a:lnSpc>
                          <a:spcPct val="115000"/>
                        </a:lnSpc>
                        <a:spcBef>
                          <a:spcPts val="0"/>
                        </a:spcBef>
                        <a:spcAft>
                          <a:spcPts val="0"/>
                        </a:spcAft>
                      </a:pPr>
                      <a:r>
                        <a:rPr lang="en-US" sz="1600" dirty="0">
                          <a:latin typeface="Sylfaen"/>
                          <a:ea typeface="Calibri"/>
                          <a:cs typeface="Times New Roman"/>
                        </a:rPr>
                        <a:t>Iowa</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$14.25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$13.35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$15.06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$15.02 </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-$0.90</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$1.71</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Sylfaen"/>
                          <a:ea typeface="Calibri"/>
                          <a:cs typeface="Times New Roman"/>
                        </a:rPr>
                        <a:t>-$0.04</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381000" y="762000"/>
            <a:ext cx="973343" cy="400110"/>
          </a:xfrm>
          <a:prstGeom prst="rect">
            <a:avLst/>
          </a:prstGeom>
        </p:spPr>
        <p:txBody>
          <a:bodyPr wrap="none">
            <a:spAutoFit/>
          </a:bodyPr>
          <a:lstStyle/>
          <a:p>
            <a:r>
              <a:rPr lang="en-US" sz="2000" b="1" dirty="0" smtClean="0">
                <a:latin typeface="Sylfaen" pitchFamily="18" charset="0"/>
                <a:cs typeface="Times New Roman" pitchFamily="18" charset="0"/>
              </a:rPr>
              <a:t>Table 4</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282575"/>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pic>
        <p:nvPicPr>
          <p:cNvPr id="28673" name="Chart 35"/>
          <p:cNvPicPr>
            <a:picLocks noChangeArrowheads="1"/>
          </p:cNvPicPr>
          <p:nvPr/>
        </p:nvPicPr>
        <p:blipFill>
          <a:blip r:embed="rId3" cstate="print"/>
          <a:srcRect/>
          <a:stretch>
            <a:fillRect/>
          </a:stretch>
        </p:blipFill>
        <p:spPr bwMode="auto">
          <a:xfrm>
            <a:off x="914400" y="1143000"/>
            <a:ext cx="73152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609600"/>
            <a:ext cx="8305800" cy="0"/>
          </a:xfrm>
          <a:prstGeom prst="line">
            <a:avLst/>
          </a:prstGeom>
          <a:noFill/>
          <a:ln w="28575">
            <a:solidFill>
              <a:schemeClr val="hlink"/>
            </a:solidFill>
            <a:round/>
            <a:headEnd/>
            <a:tailEnd/>
          </a:ln>
          <a:effectLst/>
        </p:spPr>
        <p:txBody>
          <a:bodyPr/>
          <a:lstStyle/>
          <a:p>
            <a:endParaRPr lang="en-US" dirty="0"/>
          </a:p>
        </p:txBody>
      </p:sp>
      <p:sp>
        <p:nvSpPr>
          <p:cNvPr id="2053" name="Text Box 5"/>
          <p:cNvSpPr txBox="1">
            <a:spLocks noChangeArrowheads="1"/>
          </p:cNvSpPr>
          <p:nvPr/>
        </p:nvSpPr>
        <p:spPr bwMode="auto">
          <a:xfrm>
            <a:off x="4038600" y="6248400"/>
            <a:ext cx="47244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054" name="Rectangle 6"/>
          <p:cNvSpPr>
            <a:spLocks noChangeArrowheads="1"/>
          </p:cNvSpPr>
          <p:nvPr/>
        </p:nvSpPr>
        <p:spPr bwMode="auto">
          <a:xfrm>
            <a:off x="4800600" y="6262688"/>
            <a:ext cx="4343400" cy="595312"/>
          </a:xfrm>
          <a:prstGeom prst="rect">
            <a:avLst/>
          </a:prstGeom>
          <a:noFill/>
          <a:ln w="9525">
            <a:noFill/>
            <a:miter lim="800000"/>
            <a:headEnd/>
            <a:tailEnd/>
          </a:ln>
          <a:effectLst/>
        </p:spPr>
        <p:txBody>
          <a:bodyPr lIns="0" tIns="0" rIns="0" bIns="0" anchor="ctr">
            <a:spAutoFit/>
          </a:bodyPr>
          <a:lstStyle/>
          <a:p>
            <a:pPr algn="ctr"/>
            <a:r>
              <a:rPr lang="en-US" sz="2100" b="1" dirty="0">
                <a:solidFill>
                  <a:schemeClr val="accent2"/>
                </a:solidFill>
                <a:latin typeface="Times New Roman" pitchFamily="18" charset="0"/>
              </a:rPr>
              <a:t>www.policymattersohio.org</a:t>
            </a:r>
          </a:p>
          <a:p>
            <a:pPr algn="ctr"/>
            <a:r>
              <a:rPr lang="en-US" dirty="0"/>
              <a:t> </a:t>
            </a:r>
          </a:p>
        </p:txBody>
      </p:sp>
      <p:sp>
        <p:nvSpPr>
          <p:cNvPr id="2056" name="Line 8"/>
          <p:cNvSpPr>
            <a:spLocks noChangeShapeType="1"/>
          </p:cNvSpPr>
          <p:nvPr/>
        </p:nvSpPr>
        <p:spPr bwMode="auto">
          <a:xfrm>
            <a:off x="457200" y="6248400"/>
            <a:ext cx="8229600" cy="0"/>
          </a:xfrm>
          <a:prstGeom prst="line">
            <a:avLst/>
          </a:prstGeom>
          <a:noFill/>
          <a:ln w="28575">
            <a:solidFill>
              <a:schemeClr val="hlink"/>
            </a:solidFill>
            <a:round/>
            <a:headEnd/>
            <a:tailEnd/>
          </a:ln>
          <a:effectLst/>
        </p:spPr>
        <p:txBody>
          <a:bodyPr/>
          <a:lstStyle/>
          <a:p>
            <a:endParaRPr lang="en-US" dirty="0"/>
          </a:p>
        </p:txBody>
      </p:sp>
      <p:sp>
        <p:nvSpPr>
          <p:cNvPr id="2057" name="Rectangle 9"/>
          <p:cNvSpPr>
            <a:spLocks noChangeArrowheads="1"/>
          </p:cNvSpPr>
          <p:nvPr/>
        </p:nvSpPr>
        <p:spPr bwMode="auto">
          <a:xfrm>
            <a:off x="609600" y="282575"/>
            <a:ext cx="4038600" cy="639763"/>
          </a:xfrm>
          <a:prstGeom prst="rect">
            <a:avLst/>
          </a:prstGeom>
          <a:noFill/>
          <a:ln w="9525">
            <a:noFill/>
            <a:miter lim="800000"/>
            <a:headEnd/>
            <a:tailEnd/>
          </a:ln>
          <a:effectLst/>
        </p:spPr>
        <p:txBody>
          <a:bodyPr lIns="0" tIns="0" rIns="0" bIns="0" anchor="ctr">
            <a:spAutoFit/>
          </a:bodyPr>
          <a:lstStyle/>
          <a:p>
            <a:pPr algn="ctr"/>
            <a:r>
              <a:rPr lang="en-US" sz="2400" dirty="0">
                <a:solidFill>
                  <a:schemeClr val="hlink"/>
                </a:solidFill>
                <a:latin typeface="Copperplate Gothic Bold" pitchFamily="34" charset="0"/>
              </a:rPr>
              <a:t>Policy Matters </a:t>
            </a:r>
            <a:r>
              <a:rPr lang="en-US" sz="2400" dirty="0">
                <a:solidFill>
                  <a:schemeClr val="accent2"/>
                </a:solidFill>
                <a:latin typeface="Copperplate Gothic Bold" pitchFamily="34" charset="0"/>
              </a:rPr>
              <a:t>Ohio</a:t>
            </a:r>
          </a:p>
          <a:p>
            <a:pPr algn="ctr"/>
            <a:r>
              <a:rPr lang="en-US" dirty="0"/>
              <a:t> </a:t>
            </a:r>
          </a:p>
        </p:txBody>
      </p:sp>
      <p:sp>
        <p:nvSpPr>
          <p:cNvPr id="7" name="TextBox 6"/>
          <p:cNvSpPr txBox="1"/>
          <p:nvPr/>
        </p:nvSpPr>
        <p:spPr>
          <a:xfrm>
            <a:off x="609600" y="2057400"/>
            <a:ext cx="8153400" cy="3170099"/>
          </a:xfrm>
          <a:prstGeom prst="rect">
            <a:avLst/>
          </a:prstGeom>
          <a:noFill/>
        </p:spPr>
        <p:txBody>
          <a:bodyPr wrap="square" rtlCol="0">
            <a:spAutoFit/>
          </a:bodyPr>
          <a:lstStyle/>
          <a:p>
            <a:pPr>
              <a:buFont typeface="Arial" pitchFamily="34" charset="0"/>
              <a:buChar char="•"/>
            </a:pPr>
            <a:r>
              <a:rPr lang="en-US" sz="2000" dirty="0"/>
              <a:t>Invest in weatherization of schools and other public </a:t>
            </a:r>
            <a:r>
              <a:rPr lang="en-US" sz="2000" dirty="0" smtClean="0"/>
              <a:t>buildings</a:t>
            </a:r>
          </a:p>
          <a:p>
            <a:pPr>
              <a:buFont typeface="Arial" pitchFamily="34" charset="0"/>
              <a:buChar char="•"/>
            </a:pPr>
            <a:endParaRPr lang="en-US" sz="2000" dirty="0" smtClean="0"/>
          </a:p>
          <a:p>
            <a:pPr>
              <a:buFont typeface="Arial" pitchFamily="34" charset="0"/>
              <a:buChar char="•"/>
            </a:pPr>
            <a:r>
              <a:rPr lang="en-US" sz="2000" dirty="0"/>
              <a:t>Invest in early childhood education </a:t>
            </a:r>
          </a:p>
          <a:p>
            <a:pPr>
              <a:buFont typeface="Arial" pitchFamily="34" charset="0"/>
              <a:buChar char="•"/>
            </a:pPr>
            <a:endParaRPr lang="en-US" sz="2000" dirty="0" smtClean="0"/>
          </a:p>
          <a:p>
            <a:pPr>
              <a:buFont typeface="Arial" pitchFamily="34" charset="0"/>
              <a:buChar char="•"/>
            </a:pPr>
            <a:r>
              <a:rPr lang="en-US" sz="2000" dirty="0"/>
              <a:t>Provide fiscal relief to the states</a:t>
            </a:r>
            <a:r>
              <a:rPr lang="en-US" sz="2000" dirty="0" smtClean="0"/>
              <a:t> </a:t>
            </a:r>
          </a:p>
          <a:p>
            <a:endParaRPr lang="en-US" sz="2000" dirty="0" smtClean="0"/>
          </a:p>
          <a:p>
            <a:r>
              <a:rPr lang="en-US" sz="2000" dirty="0" smtClean="0"/>
              <a:t>Take </a:t>
            </a:r>
            <a:r>
              <a:rPr lang="en-US" sz="2000" dirty="0"/>
              <a:t>steps to strengthen domestic </a:t>
            </a:r>
            <a:r>
              <a:rPr lang="en-US" sz="2000" dirty="0" smtClean="0"/>
              <a:t>manufacturing</a:t>
            </a:r>
          </a:p>
          <a:p>
            <a:pPr>
              <a:lnSpc>
                <a:spcPct val="200000"/>
              </a:lnSpc>
              <a:buFont typeface="Arial" pitchFamily="34" charset="0"/>
              <a:buChar char="•"/>
            </a:pPr>
            <a:endParaRPr lang="en-US" sz="2000" dirty="0" smtClean="0"/>
          </a:p>
          <a:p>
            <a:pPr>
              <a:buFont typeface="Arial" pitchFamily="34" charset="0"/>
              <a:buChar char="•"/>
            </a:pPr>
            <a:endParaRPr lang="en-US" sz="2000" dirty="0"/>
          </a:p>
        </p:txBody>
      </p:sp>
      <p:sp>
        <p:nvSpPr>
          <p:cNvPr id="8" name="TextBox 7"/>
          <p:cNvSpPr txBox="1"/>
          <p:nvPr/>
        </p:nvSpPr>
        <p:spPr>
          <a:xfrm>
            <a:off x="381000" y="762000"/>
            <a:ext cx="7543800" cy="523220"/>
          </a:xfrm>
          <a:prstGeom prst="rect">
            <a:avLst/>
          </a:prstGeom>
          <a:noFill/>
        </p:spPr>
        <p:txBody>
          <a:bodyPr wrap="square" rtlCol="0">
            <a:spAutoFit/>
          </a:bodyPr>
          <a:lstStyle/>
          <a:p>
            <a:r>
              <a:rPr lang="en-US" sz="2800" dirty="0" smtClean="0">
                <a:latin typeface="Arial Black" pitchFamily="34" charset="0"/>
              </a:rPr>
              <a:t>Conclusion and Recommendations</a:t>
            </a:r>
            <a:endParaRPr lang="en-US" sz="2800" dirty="0">
              <a:latin typeface="Arial Black" pitchFamily="34" charset="0"/>
            </a:endParaRPr>
          </a:p>
        </p:txBody>
      </p:sp>
      <p:sp>
        <p:nvSpPr>
          <p:cNvPr id="9" name="TextBox 8"/>
          <p:cNvSpPr txBox="1"/>
          <p:nvPr/>
        </p:nvSpPr>
        <p:spPr>
          <a:xfrm>
            <a:off x="533400" y="1371600"/>
            <a:ext cx="2133600" cy="523220"/>
          </a:xfrm>
          <a:prstGeom prst="rect">
            <a:avLst/>
          </a:prstGeom>
          <a:noFill/>
        </p:spPr>
        <p:txBody>
          <a:bodyPr wrap="square" rtlCol="0">
            <a:spAutoFit/>
          </a:bodyPr>
          <a:lstStyle/>
          <a:p>
            <a:r>
              <a:rPr lang="en-US" sz="2800" dirty="0" smtClean="0"/>
              <a:t>Federal…</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867</Words>
  <Application>Microsoft Office PowerPoint</Application>
  <PresentationFormat>On-screen Show (4:3)</PresentationFormat>
  <Paragraphs>208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Policy Matters Ohio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Amy Hanauer</dc:creator>
  <cp:lastModifiedBy>Media</cp:lastModifiedBy>
  <cp:revision>19</cp:revision>
  <dcterms:created xsi:type="dcterms:W3CDTF">2011-09-06T15:17:07Z</dcterms:created>
  <dcterms:modified xsi:type="dcterms:W3CDTF">2011-09-08T14:19:07Z</dcterms:modified>
</cp:coreProperties>
</file>