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6" r:id="rId6"/>
    <p:sldId id="264" r:id="rId7"/>
    <p:sldId id="263" r:id="rId8"/>
    <p:sldId id="274" r:id="rId9"/>
    <p:sldId id="277" r:id="rId10"/>
    <p:sldId id="27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D0589-E03E-4AEB-B29B-F50791663478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0FC69-951C-4227-AD81-9FB12FE121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076ED-EEC0-4C0A-95C5-F6D4CE3928A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2979F-EB5F-4B8D-8EB7-AD2A2D24868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D379-4662-42A0-BF29-EFD1B09BB223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4FDF-8B9D-47C5-B8BF-1C46037AE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othstein@policymattersohio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82000" cy="14700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3366"/>
                </a:solidFill>
              </a:rPr>
              <a:t>From Individuals to Communities: </a:t>
            </a:r>
            <a:br>
              <a:rPr lang="en-US" sz="3600" dirty="0" smtClean="0">
                <a:solidFill>
                  <a:srgbClr val="003366"/>
                </a:solidFill>
              </a:rPr>
            </a:br>
            <a:r>
              <a:rPr lang="en-US" sz="3600" dirty="0" smtClean="0">
                <a:solidFill>
                  <a:srgbClr val="003366"/>
                </a:solidFill>
              </a:rPr>
              <a:t>Asset Building 101</a:t>
            </a:r>
            <a:endParaRPr lang="en-US" sz="3600" i="1" dirty="0" smtClean="0">
              <a:solidFill>
                <a:srgbClr val="00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657600"/>
            <a:ext cx="6400800" cy="2362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66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</a:rPr>
              <a:t>David Rothstein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>
              <a:solidFill>
                <a:srgbClr val="0066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</a:rPr>
              <a:t>Policy Matters Ohio - Researcher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</a:rPr>
              <a:t>New America – Research Fellow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</a:rPr>
              <a:t>NCTC – Steering Committee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  <a:hlinkClick r:id="rId3"/>
              </a:rPr>
              <a:t>drothstein@policymattersohio.org</a:t>
            </a:r>
            <a:endParaRPr lang="en-US" sz="2100" dirty="0" smtClean="0">
              <a:solidFill>
                <a:srgbClr val="0066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6699"/>
                </a:solidFill>
              </a:rPr>
              <a:t>216-361-9801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09600" y="282575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Ohio CASH – Public Policy Agenda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33400" y="1219200"/>
            <a:ext cx="8305800" cy="4176999"/>
            <a:chOff x="533400" y="1142999"/>
            <a:chExt cx="8305800" cy="3480833"/>
          </a:xfrm>
        </p:grpSpPr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609600" y="1142999"/>
              <a:ext cx="7772402" cy="698501"/>
              <a:chOff x="1219200" y="1219200"/>
              <a:chExt cx="7391401" cy="558801"/>
            </a:xfrm>
          </p:grpSpPr>
          <p:grpSp>
            <p:nvGrpSpPr>
              <p:cNvPr id="26" name="Group 60"/>
              <p:cNvGrpSpPr>
                <a:grpSpLocks/>
              </p:cNvGrpSpPr>
              <p:nvPr/>
            </p:nvGrpSpPr>
            <p:grpSpPr bwMode="auto">
              <a:xfrm>
                <a:off x="1219200" y="1219200"/>
                <a:ext cx="1371600" cy="523220"/>
                <a:chOff x="1219200" y="1219200"/>
                <a:chExt cx="1371600" cy="523220"/>
              </a:xfrm>
            </p:grpSpPr>
            <p:sp>
              <p:nvSpPr>
                <p:cNvPr id="39" name="Rectangle 5"/>
                <p:cNvSpPr/>
                <p:nvPr/>
              </p:nvSpPr>
              <p:spPr>
                <a:xfrm>
                  <a:off x="1291665" y="1219200"/>
                  <a:ext cx="1299135" cy="5080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219200" y="1219200"/>
                  <a:ext cx="1371600" cy="523220"/>
                </a:xfrm>
                <a:prstGeom prst="rect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500" dirty="0"/>
                    <a:t>Emergency &amp; Transitional services</a:t>
                  </a:r>
                </a:p>
              </p:txBody>
            </p:sp>
          </p:grpSp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>
                <a:off x="3276600" y="1219200"/>
                <a:ext cx="1371600" cy="558800"/>
                <a:chOff x="3276600" y="1219200"/>
                <a:chExt cx="1371600" cy="558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3320676" y="1219200"/>
                  <a:ext cx="1327524" cy="5588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3276600" y="1219201"/>
                  <a:ext cx="1371600" cy="553998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/>
                    <a:t>Financial stability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/>
                </a:p>
              </p:txBody>
            </p:sp>
          </p:grpSp>
          <p:grpSp>
            <p:nvGrpSpPr>
              <p:cNvPr id="28" name="Group 62"/>
              <p:cNvGrpSpPr>
                <a:grpSpLocks/>
              </p:cNvGrpSpPr>
              <p:nvPr/>
            </p:nvGrpSpPr>
            <p:grpSpPr bwMode="auto">
              <a:xfrm>
                <a:off x="5257800" y="1219200"/>
                <a:ext cx="1371600" cy="558801"/>
                <a:chOff x="5257800" y="1219200"/>
                <a:chExt cx="1371600" cy="558801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5277224" y="1219200"/>
                  <a:ext cx="1352176" cy="5588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257800" y="1219201"/>
                  <a:ext cx="1371600" cy="5588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/>
                    <a:t>Short-term asset ownership</a:t>
                  </a:r>
                </a:p>
              </p:txBody>
            </p:sp>
          </p:grpSp>
          <p:grpSp>
            <p:nvGrpSpPr>
              <p:cNvPr id="29" name="Group 63"/>
              <p:cNvGrpSpPr>
                <a:grpSpLocks/>
              </p:cNvGrpSpPr>
              <p:nvPr/>
            </p:nvGrpSpPr>
            <p:grpSpPr bwMode="auto">
              <a:xfrm>
                <a:off x="7233772" y="1219200"/>
                <a:ext cx="1376829" cy="553999"/>
                <a:chOff x="7233772" y="1219200"/>
                <a:chExt cx="1376829" cy="553999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7233772" y="1219200"/>
                  <a:ext cx="1376829" cy="508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239000" y="1219201"/>
                  <a:ext cx="1371600" cy="553998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dirty="0"/>
                    <a:t>Long-term wealth creation</a:t>
                  </a:r>
                </a:p>
              </p:txBody>
            </p:sp>
          </p:grpSp>
          <p:sp>
            <p:nvSpPr>
              <p:cNvPr id="30" name="Right Arrow 29"/>
              <p:cNvSpPr/>
              <p:nvPr/>
            </p:nvSpPr>
            <p:spPr>
              <a:xfrm>
                <a:off x="2667000" y="1600200"/>
                <a:ext cx="457200" cy="76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ight Arrow 30"/>
              <p:cNvSpPr/>
              <p:nvPr/>
            </p:nvSpPr>
            <p:spPr>
              <a:xfrm>
                <a:off x="4724400" y="1600200"/>
                <a:ext cx="457200" cy="76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ight Arrow 31"/>
              <p:cNvSpPr/>
              <p:nvPr/>
            </p:nvSpPr>
            <p:spPr>
              <a:xfrm>
                <a:off x="6705600" y="1600200"/>
                <a:ext cx="457200" cy="762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33400" y="1905000"/>
              <a:ext cx="1600200" cy="7694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Emergency housing funding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90800" y="3746499"/>
              <a:ext cx="1828800" cy="369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Debt settlement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0800" y="4254500"/>
              <a:ext cx="18288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State EITC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0800" y="1968500"/>
              <a:ext cx="1863800" cy="53860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dk1"/>
                  </a:solidFill>
                </a:rPr>
                <a:t>EITC Information Act</a:t>
              </a:r>
              <a:endParaRPr lang="en-US" dirty="0">
                <a:solidFill>
                  <a:schemeClr val="dk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90800" y="2984500"/>
              <a:ext cx="1775974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Credit Reports &amp; employers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2325469"/>
              <a:ext cx="1981200" cy="30777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Expand SAVE Now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58000" y="2362201"/>
              <a:ext cx="1981200" cy="30777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529 improvements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00" y="2730501"/>
              <a:ext cx="1600200" cy="76944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Elimination of asset limits for other benefits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590800" y="5486400"/>
            <a:ext cx="1828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Payday Lending (store and CSO)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90800" y="3048000"/>
            <a:ext cx="18288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Rent-to-Own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00600" y="3124200"/>
            <a:ext cx="1828800" cy="4431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Debt settlement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72000" y="5105400"/>
            <a:ext cx="1828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Refundable Child Care Credit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800600" y="3657600"/>
            <a:ext cx="18288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Foreclosure modification scams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58000" y="3124200"/>
            <a:ext cx="198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Credit history and 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8915400" cy="1143000"/>
          </a:xfrm>
        </p:spPr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The Need to Plug Leaks in the Local Economy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pic>
        <p:nvPicPr>
          <p:cNvPr id="10" name="Picture 9" descr="bucket-with-ho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371600"/>
            <a:ext cx="4699000" cy="411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388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cashing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343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Payday loans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343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Paid tax prep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1910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Money orders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88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Rent-to-own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3124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Unclaimed credits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3429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Debt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What are assets?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9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20000" cy="4297363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Income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Savings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Benefits/Assistance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Tax credits and deductions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Education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Affordable rental housing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Housing/home equity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Long-term savings/stocks/bonds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Access to safe and sound financial services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2000" dirty="0" smtClean="0">
              <a:ea typeface="ＭＳ Ｐゴシック" pitchFamily="34" charset="-128"/>
            </a:endParaRP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181600"/>
            <a:ext cx="84582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“Assets move families beyond living paycheck to paycheck and give them tools to plan for the future. Getting by may require only a paycheck, but getting ahead requires a variety of assets, a financial safety net, education and health care.”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Why Assets?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9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20000" cy="4297363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Assets matter economically, socially and psychologically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Asset poverty rates and wealth gaps are </a:t>
            </a:r>
            <a:r>
              <a:rPr lang="en-US" sz="2000" b="1" dirty="0" smtClean="0">
                <a:ea typeface="ＭＳ Ｐゴシック" pitchFamily="34" charset="-128"/>
              </a:rPr>
              <a:t>worse</a:t>
            </a:r>
            <a:r>
              <a:rPr lang="en-US" sz="2000" dirty="0" smtClean="0">
                <a:ea typeface="ＭＳ Ｐゴシック" pitchFamily="34" charset="-128"/>
              </a:rPr>
              <a:t> than income poverty and distribution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Assets help to increase:</a:t>
            </a:r>
          </a:p>
          <a:p>
            <a:pPr lvl="1" eaLnBrk="1" hangingPunct="1">
              <a:spcBef>
                <a:spcPts val="600"/>
              </a:spcBef>
              <a:buClr>
                <a:srgbClr val="007CB9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Household economic stability</a:t>
            </a:r>
          </a:p>
          <a:p>
            <a:pPr lvl="1" eaLnBrk="1" hangingPunct="1">
              <a:spcBef>
                <a:spcPts val="600"/>
              </a:spcBef>
              <a:buClr>
                <a:srgbClr val="007CB9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Educational attainment</a:t>
            </a:r>
          </a:p>
          <a:p>
            <a:pPr lvl="1" eaLnBrk="1" hangingPunct="1">
              <a:spcBef>
                <a:spcPts val="600"/>
              </a:spcBef>
              <a:buClr>
                <a:srgbClr val="007CB9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Economic mobility</a:t>
            </a:r>
          </a:p>
          <a:p>
            <a:pPr lvl="1" eaLnBrk="1" hangingPunct="1">
              <a:spcBef>
                <a:spcPts val="600"/>
              </a:spcBef>
              <a:buClr>
                <a:srgbClr val="007CB9"/>
              </a:buClr>
              <a:buSzPct val="100000"/>
              <a:buFont typeface="Arial" charset="0"/>
              <a:buChar char="•"/>
            </a:pPr>
            <a:r>
              <a:rPr lang="en-US" sz="1800" b="1" dirty="0" smtClean="0">
                <a:ea typeface="ＭＳ Ｐゴシック" pitchFamily="34" charset="-128"/>
              </a:rPr>
              <a:t>Community stability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en-US" sz="2000" dirty="0" smtClean="0">
                <a:ea typeface="ＭＳ Ｐゴシック" pitchFamily="34" charset="-128"/>
              </a:rPr>
              <a:t>Large-scale, inclusive asset building practices &amp; policies must be established and funded to reverse income and wealth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Why Assets?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10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066800"/>
            <a:ext cx="8308975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ea typeface="ＭＳ Ｐゴシック" pitchFamily="34" charset="-128"/>
              </a:rPr>
              <a:t>Assets matter, but their distribution is highly unequal.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More than one-fifth of the population is “asset-poor” – i.e, </a:t>
            </a:r>
            <a:r>
              <a:rPr lang="en-US" sz="1800" b="1" dirty="0" smtClean="0">
                <a:ea typeface="ＭＳ Ｐゴシック" pitchFamily="34" charset="-128"/>
              </a:rPr>
              <a:t>does not own enough to survive 3 months without a job at the poverty line</a:t>
            </a:r>
            <a:r>
              <a:rPr lang="en-US" sz="1800" dirty="0" smtClean="0">
                <a:ea typeface="ＭＳ Ｐゴシック" pitchFamily="34" charset="-128"/>
              </a:rPr>
              <a:t>; one in three households with children live in asset poverty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Some 51% of Americans do not have access to $2k in an emergency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14% of all households and 24% of minority households live in extreme asset poverty – meaning that they have zero or negative net worth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Programs to establish assets help reduce that inequality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Tax time is the largest pay check all year</a:t>
            </a:r>
          </a:p>
          <a:p>
            <a:pPr lvl="1"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A good time to think about money is when you are about to get a lot of it</a:t>
            </a:r>
          </a:p>
          <a:p>
            <a:pPr lvl="1"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1800" dirty="0" smtClean="0">
                <a:ea typeface="ＭＳ Ｐゴシック" pitchFamily="34" charset="-128"/>
              </a:rPr>
              <a:t>Even saving 25% of a tax refund can make a large difference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00000"/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Being part of a “program”/movement carries strong psychological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Why the immediate need to focus on assets and consumer protection?</a:t>
            </a:r>
          </a:p>
        </p:txBody>
      </p:sp>
      <p:sp>
        <p:nvSpPr>
          <p:cNvPr id="7171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95799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More than 25% of Ohioans are un- or underbanked</a:t>
            </a:r>
          </a:p>
          <a:p>
            <a:r>
              <a:rPr lang="en-US" sz="2500" dirty="0" smtClean="0"/>
              <a:t>At least 1 in 6 Ohio families cannot afford food</a:t>
            </a:r>
          </a:p>
          <a:p>
            <a:r>
              <a:rPr lang="en-US" sz="2500" dirty="0" smtClean="0"/>
              <a:t>Roughly 20% of Ohio families do not claim the EITC, with an average tax refund of $2,000.</a:t>
            </a:r>
          </a:p>
          <a:p>
            <a:r>
              <a:rPr lang="en-US" sz="2500" dirty="0" smtClean="0"/>
              <a:t>The poorest of the poor (our clients) are losing hope and patience with the financial system.   </a:t>
            </a:r>
          </a:p>
          <a:p>
            <a:r>
              <a:rPr lang="en-US" sz="2500" dirty="0" smtClean="0"/>
              <a:t>Resources are spread thin to provide service.</a:t>
            </a:r>
          </a:p>
          <a:p>
            <a:r>
              <a:rPr lang="en-US" sz="2500" b="1" dirty="0" smtClean="0"/>
              <a:t>There is limited space for: duplication, starting from scratch, &amp; inaction. </a:t>
            </a:r>
          </a:p>
          <a:p>
            <a:endParaRPr lang="en-US" sz="25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15240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The Ohio Coalition for Creating Assets, Savings, and Hope (CASH)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3810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Capacity building &amp; training</a:t>
            </a:r>
          </a:p>
          <a:p>
            <a:pPr lvl="1"/>
            <a:r>
              <a:rPr lang="en-US" dirty="0" smtClean="0"/>
              <a:t>State-wide platform for financial education and pilot projects</a:t>
            </a:r>
          </a:p>
          <a:p>
            <a:pPr lvl="1"/>
            <a:r>
              <a:rPr lang="en-US" dirty="0" smtClean="0"/>
              <a:t>Research &amp; policy support</a:t>
            </a:r>
          </a:p>
          <a:p>
            <a:pPr lvl="1"/>
            <a:r>
              <a:rPr lang="en-US" dirty="0" smtClean="0"/>
              <a:t>General awareness of financial and consumer issues</a:t>
            </a:r>
          </a:p>
          <a:p>
            <a:r>
              <a:rPr lang="en-US" dirty="0" smtClean="0"/>
              <a:t>Currently program focused:</a:t>
            </a:r>
          </a:p>
          <a:p>
            <a:pPr lvl="1"/>
            <a:r>
              <a:rPr lang="en-US" dirty="0" smtClean="0"/>
              <a:t>Ohio EITC Commission</a:t>
            </a:r>
          </a:p>
          <a:p>
            <a:pPr lvl="1"/>
            <a:r>
              <a:rPr lang="en-US" dirty="0" smtClean="0"/>
              <a:t>Cleveland Saves</a:t>
            </a:r>
          </a:p>
          <a:p>
            <a:pPr lvl="1"/>
            <a:r>
              <a:rPr lang="en-US" dirty="0" smtClean="0"/>
              <a:t>Research and evaluation of asset building</a:t>
            </a:r>
          </a:p>
          <a:p>
            <a:pPr lvl="2"/>
            <a:r>
              <a:rPr lang="en-US" dirty="0" smtClean="0"/>
              <a:t>Foreclosures and housing</a:t>
            </a:r>
          </a:p>
          <a:p>
            <a:pPr lvl="2"/>
            <a:r>
              <a:rPr lang="en-US" dirty="0" smtClean="0"/>
              <a:t>EITC and free tax preparation in Ohio</a:t>
            </a:r>
          </a:p>
          <a:p>
            <a:pPr lvl="1"/>
            <a:r>
              <a:rPr lang="en-US" dirty="0" smtClean="0"/>
              <a:t>Public policies dealing with regulation and administration of asset building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Why Assets?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5334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5410200"/>
            <a:ext cx="8763000" cy="12954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86"/>
          <p:cNvSpPr txBox="1">
            <a:spLocks noChangeArrowheads="1"/>
          </p:cNvSpPr>
          <p:nvPr/>
        </p:nvSpPr>
        <p:spPr bwMode="auto">
          <a:xfrm>
            <a:off x="228600" y="1600200"/>
            <a:ext cx="8610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900" b="1" dirty="0"/>
              <a:t>Assets increase                                 earning capacity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533400"/>
            <a:ext cx="86868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1817688"/>
            <a:ext cx="2667000" cy="3363912"/>
          </a:xfrm>
          <a:prstGeom prst="rect">
            <a:avLst/>
          </a:prstGeom>
          <a:solidFill>
            <a:srgbClr val="DEF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76600" y="1828800"/>
            <a:ext cx="2667000" cy="3429000"/>
          </a:xfrm>
          <a:prstGeom prst="rect">
            <a:avLst/>
          </a:prstGeom>
          <a:solidFill>
            <a:srgbClr val="A0D3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48400" y="1828800"/>
            <a:ext cx="2590800" cy="3429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990600" y="465138"/>
            <a:ext cx="72390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LEARN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457200" y="1828800"/>
            <a:ext cx="2330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2000" b="1" dirty="0">
                <a:solidFill>
                  <a:srgbClr val="264E28"/>
                </a:solidFill>
                <a:latin typeface="Calibri" pitchFamily="34" charset="0"/>
              </a:rPr>
              <a:t>EARN</a:t>
            </a: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3429000" y="1828800"/>
            <a:ext cx="2330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SAVE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6400800" y="1828800"/>
            <a:ext cx="23304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INVEST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06450" y="5403850"/>
            <a:ext cx="74406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PROTECT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152400" y="533400"/>
            <a:ext cx="8763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Arial" charset="0"/>
              </a:rPr>
              <a:t>Possession of knowledge and skills that enable navigation of and success in markets (labor, financial) have direct bearing on financial security:</a:t>
            </a: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Arial" charset="0"/>
              </a:rPr>
              <a:t>K-12 &amp; Postsecondary Education</a:t>
            </a:r>
            <a:r>
              <a:rPr lang="en-US" sz="1050" dirty="0">
                <a:latin typeface="Calibri" pitchFamily="34" charset="0"/>
                <a:cs typeface="Arial" charset="0"/>
              </a:rPr>
              <a:t>: Basic literacy and math skills, plus commitment to lifelong learning are critical for employment and advancement</a:t>
            </a: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Arial" charset="0"/>
              </a:rPr>
              <a:t>Financial Education &amp; Counseling</a:t>
            </a:r>
            <a:r>
              <a:rPr lang="en-US" sz="1050" dirty="0">
                <a:latin typeface="Calibri" pitchFamily="34" charset="0"/>
                <a:cs typeface="Arial" charset="0"/>
              </a:rPr>
              <a:t>: Timely, relevant, accurate information on basic budgeting, taxes, financial products and services, and use of credit </a:t>
            </a: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Arial" charset="0"/>
              </a:rPr>
              <a:t>Asset-specific Education: </a:t>
            </a:r>
            <a:r>
              <a:rPr lang="en-US" sz="1050" dirty="0">
                <a:latin typeface="Calibri" pitchFamily="34" charset="0"/>
                <a:cs typeface="Arial" charset="0"/>
              </a:rPr>
              <a:t>Preparation for homeownership, business ownership, postsecondary education, and financial investments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0"/>
            <a:ext cx="7313613" cy="471488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  <a:cs typeface="Arial" charset="0"/>
              </a:rPr>
              <a:t>Household Financial Security </a:t>
            </a:r>
            <a:r>
              <a:rPr lang="en-US" sz="2400" dirty="0" smtClean="0">
                <a:latin typeface="+mj-lt"/>
                <a:cs typeface="Arial" charset="0"/>
              </a:rPr>
              <a:t>Framework</a:t>
            </a:r>
            <a:endParaRPr lang="en-US" sz="2400" dirty="0">
              <a:latin typeface="+mj-lt"/>
              <a:cs typeface="Arial" charset="0"/>
            </a:endParaRPr>
          </a:p>
        </p:txBody>
      </p:sp>
      <p:sp>
        <p:nvSpPr>
          <p:cNvPr id="23" name="Down Arrow 22"/>
          <p:cNvSpPr/>
          <p:nvPr/>
        </p:nvSpPr>
        <p:spPr>
          <a:xfrm rot="10800000">
            <a:off x="1792288" y="5243513"/>
            <a:ext cx="304800" cy="1682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4303713" y="5243513"/>
            <a:ext cx="303212" cy="1682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 rot="10800000">
            <a:off x="6992938" y="5243513"/>
            <a:ext cx="303212" cy="1524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23875" y="2209800"/>
            <a:ext cx="2152650" cy="0"/>
          </a:xfrm>
          <a:prstGeom prst="line">
            <a:avLst/>
          </a:prstGeom>
          <a:ln w="28575">
            <a:solidFill>
              <a:srgbClr val="264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533400" y="2209800"/>
            <a:ext cx="224155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   Wage Income</a:t>
            </a:r>
          </a:p>
          <a:p>
            <a:r>
              <a:rPr lang="en-US" sz="900" dirty="0">
                <a:solidFill>
                  <a:srgbClr val="000000"/>
                </a:solidFill>
              </a:rPr>
              <a:t>+ Business Income</a:t>
            </a:r>
          </a:p>
          <a:p>
            <a:r>
              <a:rPr lang="en-US" sz="900" dirty="0">
                <a:solidFill>
                  <a:srgbClr val="000000"/>
                </a:solidFill>
              </a:rPr>
              <a:t>+ Public &amp;Employer Benefits </a:t>
            </a:r>
          </a:p>
          <a:p>
            <a:r>
              <a:rPr lang="en-US" sz="900" dirty="0">
                <a:solidFill>
                  <a:srgbClr val="000000"/>
                </a:solidFill>
              </a:rPr>
              <a:t>+ Tax Credits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+ Investment Income</a:t>
            </a:r>
          </a:p>
          <a:p>
            <a:endParaRPr lang="en-US" sz="700" b="1" dirty="0">
              <a:solidFill>
                <a:srgbClr val="264E28"/>
              </a:solidFill>
            </a:endParaRPr>
          </a:p>
          <a:p>
            <a:r>
              <a:rPr lang="en-US" sz="900" b="1" dirty="0">
                <a:solidFill>
                  <a:srgbClr val="264E28"/>
                </a:solidFill>
              </a:rPr>
              <a:t>= INCOME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95325" y="2805113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05200" y="2209800"/>
            <a:ext cx="214788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3505200" y="2209800"/>
            <a:ext cx="22415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900" b="1" dirty="0">
                <a:solidFill>
                  <a:srgbClr val="264E28"/>
                </a:solidFill>
              </a:rPr>
              <a:t>  INCOME</a:t>
            </a:r>
          </a:p>
          <a:p>
            <a:r>
              <a:rPr lang="en-US" sz="900" dirty="0"/>
              <a:t>- Current Consumption</a:t>
            </a:r>
          </a:p>
          <a:p>
            <a:pPr>
              <a:buFontTx/>
              <a:buChar char="-"/>
            </a:pPr>
            <a:r>
              <a:rPr lang="en-US" sz="900" dirty="0"/>
              <a:t> Debt Payments</a:t>
            </a: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900" b="1" dirty="0">
                <a:solidFill>
                  <a:schemeClr val="tx2"/>
                </a:solidFill>
              </a:rPr>
              <a:t>= SAVINGS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675063" y="2805113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2238" y="2209800"/>
            <a:ext cx="2147887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6"/>
          <p:cNvSpPr txBox="1">
            <a:spLocks noChangeArrowheads="1"/>
          </p:cNvSpPr>
          <p:nvPr/>
        </p:nvSpPr>
        <p:spPr bwMode="auto">
          <a:xfrm>
            <a:off x="6553200" y="2209800"/>
            <a:ext cx="2057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en-US" sz="900" b="1" dirty="0">
                <a:solidFill>
                  <a:schemeClr val="tx2"/>
                </a:solidFill>
                <a:cs typeface="Arial" charset="0"/>
              </a:rPr>
              <a:t>   SAVINGS</a:t>
            </a:r>
          </a:p>
          <a:p>
            <a:pPr>
              <a:defRPr/>
            </a:pPr>
            <a:r>
              <a:rPr lang="en-US" sz="900" dirty="0">
                <a:cs typeface="Arial" charset="0"/>
              </a:rPr>
              <a:t>+ Borrowing </a:t>
            </a:r>
          </a:p>
          <a:p>
            <a:pPr>
              <a:defRPr/>
            </a:pPr>
            <a:r>
              <a:rPr lang="en-US" sz="900" dirty="0">
                <a:cs typeface="Arial" charset="0"/>
              </a:rPr>
              <a:t>+ Public Incentives</a:t>
            </a:r>
          </a:p>
          <a:p>
            <a:pPr>
              <a:defRPr/>
            </a:pPr>
            <a:endParaRPr lang="en-US" sz="900" dirty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en-US" sz="9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= ASSETS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654800" y="2805113"/>
            <a:ext cx="1511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96038" y="3198813"/>
            <a:ext cx="2147887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9"/>
          <p:cNvSpPr txBox="1">
            <a:spLocks noChangeArrowheads="1"/>
          </p:cNvSpPr>
          <p:nvPr/>
        </p:nvSpPr>
        <p:spPr bwMode="auto">
          <a:xfrm>
            <a:off x="457200" y="3200400"/>
            <a:ext cx="23304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1100" b="1" dirty="0">
                <a:solidFill>
                  <a:srgbClr val="264E28"/>
                </a:solidFill>
              </a:rPr>
              <a:t>Ability to Maximize Income Depends On: </a:t>
            </a: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6477000" y="3200400"/>
            <a:ext cx="22098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Ability to Build Assets </a:t>
            </a:r>
          </a:p>
          <a:p>
            <a:pPr algn="ctr">
              <a:defRPr/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Depends On: </a:t>
            </a:r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3429000" y="3200400"/>
            <a:ext cx="23304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Ability to Save </a:t>
            </a:r>
          </a:p>
          <a:p>
            <a:pPr algn="ctr"/>
            <a:r>
              <a:rPr lang="en-US" sz="1100" b="1" dirty="0">
                <a:solidFill>
                  <a:schemeClr val="tx2"/>
                </a:solidFill>
              </a:rPr>
              <a:t>Depends On: 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304800" y="3352800"/>
            <a:ext cx="2667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endParaRPr lang="en-US" sz="900" dirty="0">
              <a:solidFill>
                <a:srgbClr val="000000"/>
              </a:solidFill>
            </a:endParaRP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endParaRPr lang="en-US" sz="900" dirty="0">
              <a:solidFill>
                <a:srgbClr val="000000"/>
              </a:solidFill>
            </a:endParaRP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solidFill>
                  <a:srgbClr val="000000"/>
                </a:solidFill>
              </a:rPr>
              <a:t>Access to </a:t>
            </a:r>
            <a:r>
              <a:rPr lang="en-US" sz="900" i="1" dirty="0">
                <a:solidFill>
                  <a:srgbClr val="000000"/>
                </a:solidFill>
              </a:rPr>
              <a:t>reliable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r>
              <a:rPr lang="en-US" sz="900" b="1" dirty="0">
                <a:solidFill>
                  <a:srgbClr val="000000"/>
                </a:solidFill>
              </a:rPr>
              <a:t>basic goods and services</a:t>
            </a:r>
            <a:r>
              <a:rPr lang="en-US" sz="900" dirty="0">
                <a:solidFill>
                  <a:srgbClr val="000000"/>
                </a:solidFill>
              </a:rPr>
              <a:t> (housing, transportation, medical care, child care, food)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solidFill>
                  <a:srgbClr val="000000"/>
                </a:solidFill>
              </a:rPr>
              <a:t>Available quality </a:t>
            </a:r>
            <a:r>
              <a:rPr lang="en-US" sz="900" b="1" dirty="0">
                <a:solidFill>
                  <a:srgbClr val="000000"/>
                </a:solidFill>
              </a:rPr>
              <a:t>job</a:t>
            </a:r>
            <a:r>
              <a:rPr lang="en-US" sz="900" dirty="0">
                <a:solidFill>
                  <a:srgbClr val="000000"/>
                </a:solidFill>
              </a:rPr>
              <a:t> and </a:t>
            </a:r>
            <a:r>
              <a:rPr lang="en-US" sz="900" b="1" dirty="0">
                <a:solidFill>
                  <a:srgbClr val="000000"/>
                </a:solidFill>
              </a:rPr>
              <a:t>business opportunities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solidFill>
                  <a:srgbClr val="000000"/>
                </a:solidFill>
              </a:rPr>
              <a:t>Access to </a:t>
            </a:r>
            <a:r>
              <a:rPr lang="en-US" sz="900" b="1" dirty="0">
                <a:solidFill>
                  <a:srgbClr val="000000"/>
                </a:solidFill>
              </a:rPr>
              <a:t>public benefits </a:t>
            </a:r>
            <a:r>
              <a:rPr lang="en-US" sz="900" dirty="0">
                <a:solidFill>
                  <a:srgbClr val="000000"/>
                </a:solidFill>
              </a:rPr>
              <a:t>and</a:t>
            </a:r>
            <a:r>
              <a:rPr lang="en-US" sz="900" b="1" dirty="0">
                <a:solidFill>
                  <a:srgbClr val="000000"/>
                </a:solidFill>
              </a:rPr>
              <a:t> tax credits</a:t>
            </a:r>
            <a:r>
              <a:rPr lang="en-US" sz="900" dirty="0">
                <a:solidFill>
                  <a:srgbClr val="000000"/>
                </a:solidFill>
              </a:rPr>
              <a:t> (e.g., EITC, Child Care)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b="1" dirty="0">
                <a:solidFill>
                  <a:srgbClr val="000000"/>
                </a:solidFill>
              </a:rPr>
              <a:t>Asset ownership</a:t>
            </a:r>
            <a:r>
              <a:rPr lang="en-US" sz="900" dirty="0">
                <a:solidFill>
                  <a:srgbClr val="000000"/>
                </a:solidFill>
              </a:rPr>
              <a:t> (higher education, home, business, financial investments)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b="1" dirty="0">
                <a:solidFill>
                  <a:srgbClr val="000000"/>
                </a:solidFill>
              </a:rPr>
              <a:t>Knowledge</a:t>
            </a:r>
            <a:r>
              <a:rPr lang="en-US" sz="900" dirty="0">
                <a:solidFill>
                  <a:srgbClr val="000000"/>
                </a:solidFill>
              </a:rPr>
              <a:t> and </a:t>
            </a:r>
            <a:r>
              <a:rPr lang="en-US" sz="900" b="1" dirty="0">
                <a:solidFill>
                  <a:srgbClr val="000000"/>
                </a:solidFill>
              </a:rPr>
              <a:t>skills</a:t>
            </a:r>
            <a:r>
              <a:rPr lang="en-US" sz="900" dirty="0">
                <a:solidFill>
                  <a:srgbClr val="000000"/>
                </a:solidFill>
              </a:rPr>
              <a:t> related to work, taxes and benefits</a:t>
            </a: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3276600" y="3276600"/>
            <a:ext cx="2667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endParaRPr lang="en-US" sz="900" dirty="0">
              <a:cs typeface="Arial" charset="0"/>
            </a:endParaRP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endParaRPr lang="en-US" sz="900" dirty="0">
              <a:cs typeface="Arial" charset="0"/>
            </a:endParaRP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cs typeface="Arial" charset="0"/>
              </a:rPr>
              <a:t>Access to </a:t>
            </a:r>
            <a:r>
              <a:rPr lang="en-US" sz="900" i="1" dirty="0">
                <a:cs typeface="Arial" charset="0"/>
              </a:rPr>
              <a:t>affordable</a:t>
            </a:r>
            <a:r>
              <a:rPr lang="en-US" sz="900" dirty="0">
                <a:cs typeface="Arial" charset="0"/>
              </a:rPr>
              <a:t> </a:t>
            </a:r>
            <a:r>
              <a:rPr lang="en-US" sz="900" b="1" dirty="0">
                <a:cs typeface="Arial" charset="0"/>
              </a:rPr>
              <a:t>basic goods and services</a:t>
            </a:r>
            <a:r>
              <a:rPr lang="en-US" sz="900" dirty="0">
                <a:cs typeface="Arial" charset="0"/>
              </a:rPr>
              <a:t> (housing, transportation, medical care, child care, food)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cs typeface="Arial" charset="0"/>
              </a:rPr>
              <a:t>Convenient, low-cost</a:t>
            </a:r>
            <a:r>
              <a:rPr lang="en-US" sz="900" b="1" dirty="0">
                <a:cs typeface="Arial" charset="0"/>
              </a:rPr>
              <a:t> financial products</a:t>
            </a:r>
            <a:r>
              <a:rPr lang="en-US" sz="900" dirty="0">
                <a:cs typeface="Arial" charset="0"/>
              </a:rPr>
              <a:t> (transaction and savings vehicles, credit and insurance products)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dirty="0">
                <a:cs typeface="Arial" charset="0"/>
              </a:rPr>
              <a:t>Convenient, affordable  </a:t>
            </a:r>
            <a:r>
              <a:rPr lang="en-US" sz="900" b="1" dirty="0">
                <a:cs typeface="Arial" charset="0"/>
              </a:rPr>
              <a:t>financial structures </a:t>
            </a:r>
            <a:r>
              <a:rPr lang="en-US" sz="900" dirty="0">
                <a:cs typeface="Arial" charset="0"/>
              </a:rPr>
              <a:t>(e.g., direct deposit, automatic enrollment, online banking, bank location)</a:t>
            </a:r>
          </a:p>
          <a:p>
            <a:pPr marL="125413" indent="-125413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900" b="1" dirty="0">
                <a:cs typeface="Arial" charset="0"/>
              </a:rPr>
              <a:t>Knowledge</a:t>
            </a:r>
            <a:r>
              <a:rPr lang="en-US" sz="900" dirty="0">
                <a:cs typeface="Arial" charset="0"/>
              </a:rPr>
              <a:t> and </a:t>
            </a:r>
            <a:r>
              <a:rPr lang="en-US" sz="900" b="1" dirty="0">
                <a:cs typeface="Arial" charset="0"/>
              </a:rPr>
              <a:t>skills </a:t>
            </a:r>
            <a:r>
              <a:rPr lang="en-US" sz="900" dirty="0">
                <a:cs typeface="Arial" charset="0"/>
              </a:rPr>
              <a:t>related to money management, financial products ,and credit building and repair.</a:t>
            </a:r>
            <a:endParaRPr lang="en-US" sz="9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3352800"/>
            <a:ext cx="2590800" cy="1765300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900" b="1" dirty="0">
              <a:cs typeface="Arial" charset="0"/>
            </a:endParaRPr>
          </a:p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900" b="1" dirty="0">
              <a:cs typeface="Arial" charset="0"/>
            </a:endParaRPr>
          </a:p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900" b="1" dirty="0">
                <a:cs typeface="Arial" charset="0"/>
              </a:rPr>
              <a:t>Price</a:t>
            </a:r>
            <a:r>
              <a:rPr lang="en-US" sz="900" dirty="0">
                <a:cs typeface="Arial" charset="0"/>
              </a:rPr>
              <a:t> and </a:t>
            </a:r>
            <a:r>
              <a:rPr lang="en-US" sz="900" b="1" dirty="0">
                <a:cs typeface="Arial" charset="0"/>
              </a:rPr>
              <a:t>appreciation</a:t>
            </a:r>
            <a:r>
              <a:rPr lang="en-US" sz="900" dirty="0">
                <a:cs typeface="Arial" charset="0"/>
              </a:rPr>
              <a:t> </a:t>
            </a:r>
            <a:r>
              <a:rPr lang="en-US" sz="900" b="1" dirty="0">
                <a:cs typeface="Arial" charset="0"/>
              </a:rPr>
              <a:t>of assets </a:t>
            </a:r>
            <a:r>
              <a:rPr lang="en-US" sz="900" dirty="0">
                <a:cs typeface="Arial" charset="0"/>
              </a:rPr>
              <a:t>(higher education, home, business, financial investments)</a:t>
            </a:r>
          </a:p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900" b="1" dirty="0">
                <a:cs typeface="Arial" charset="0"/>
              </a:rPr>
              <a:t>Affordable financing</a:t>
            </a:r>
          </a:p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900" dirty="0">
                <a:cs typeface="Arial" charset="0"/>
              </a:rPr>
              <a:t>Access to </a:t>
            </a:r>
            <a:r>
              <a:rPr lang="en-US" sz="900" b="1" dirty="0">
                <a:cs typeface="Arial" charset="0"/>
              </a:rPr>
              <a:t>public incentives </a:t>
            </a:r>
            <a:r>
              <a:rPr lang="en-US" sz="900" dirty="0">
                <a:cs typeface="Arial" charset="0"/>
              </a:rPr>
              <a:t>(e.g., downpayment assistance, government loan guarantees, Pell Grants, IDA/CSA match)</a:t>
            </a:r>
          </a:p>
          <a:p>
            <a:pPr marL="125585" indent="-125585"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900" b="1" dirty="0">
                <a:cs typeface="Arial" charset="0"/>
              </a:rPr>
              <a:t>Knowledge</a:t>
            </a:r>
            <a:r>
              <a:rPr lang="en-US" sz="900" dirty="0">
                <a:cs typeface="Arial" charset="0"/>
              </a:rPr>
              <a:t> and </a:t>
            </a:r>
            <a:r>
              <a:rPr lang="en-US" sz="900" b="1" dirty="0">
                <a:cs typeface="Arial" charset="0"/>
              </a:rPr>
              <a:t>skills </a:t>
            </a:r>
            <a:r>
              <a:rPr lang="en-US" sz="900" dirty="0">
                <a:cs typeface="Arial" charset="0"/>
              </a:rPr>
              <a:t>related to asset purchase and  management</a:t>
            </a:r>
          </a:p>
          <a:p>
            <a:pPr>
              <a:buFont typeface="Arial" pitchFamily="34" charset="0"/>
              <a:buChar char="•"/>
              <a:defRPr/>
            </a:pPr>
            <a:endParaRPr lang="en-US" sz="9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400" y="5410200"/>
            <a:ext cx="8839200" cy="1349375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endParaRPr lang="en-US" sz="900" dirty="0">
              <a:cs typeface="Arial" charset="0"/>
            </a:endParaRPr>
          </a:p>
          <a:p>
            <a:pPr>
              <a:defRPr/>
            </a:pPr>
            <a:endParaRPr lang="en-US" sz="900" dirty="0">
              <a:cs typeface="Arial" charset="0"/>
            </a:endParaRP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Calibri" pitchFamily="34" charset="0"/>
              </a:rPr>
              <a:t>Financial security gains must be protected against loss of income or assets, extraordinary costs, and harmful or predatory external forces.</a:t>
            </a:r>
          </a:p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Insurance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(public or private): Protects against loss of income or assets as well as against extraordinary costs (e.g. Unemployment, Disability, Life, Health/medical, Property)</a:t>
            </a: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Consumer Protections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:  Protect Consumers from deceptive and/or predatory practices (e.g. predatory mortgage lending, payday lending, banking practices)</a:t>
            </a:r>
          </a:p>
          <a:p>
            <a:pPr marL="125585" indent="-125585">
              <a:buFont typeface="Wingdings" pitchFamily="2" charset="2"/>
              <a:buChar char="§"/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Asset preservation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: Depends on government policies (e.g. community investments, blight ordinances, foreclosure prevention) and market conditions</a:t>
            </a:r>
          </a:p>
        </p:txBody>
      </p:sp>
      <p:cxnSp>
        <p:nvCxnSpPr>
          <p:cNvPr id="43" name="Curved Connector 42"/>
          <p:cNvCxnSpPr/>
          <p:nvPr/>
        </p:nvCxnSpPr>
        <p:spPr>
          <a:xfrm flipV="1">
            <a:off x="1371600" y="2546350"/>
            <a:ext cx="2214563" cy="577850"/>
          </a:xfrm>
          <a:prstGeom prst="curvedConnector3">
            <a:avLst>
              <a:gd name="adj1" fmla="val 61726"/>
            </a:avLst>
          </a:prstGeom>
          <a:ln w="19050" cap="rnd">
            <a:solidFill>
              <a:schemeClr val="tx1">
                <a:lumMod val="65000"/>
                <a:lumOff val="35000"/>
              </a:schemeClr>
            </a:solidFill>
            <a:round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flipV="1">
            <a:off x="4572000" y="2514600"/>
            <a:ext cx="2122488" cy="533400"/>
          </a:xfrm>
          <a:prstGeom prst="curvedConnector3">
            <a:avLst>
              <a:gd name="adj1" fmla="val 64896"/>
            </a:avLst>
          </a:prstGeom>
          <a:ln w="19050" cap="rnd">
            <a:solidFill>
              <a:schemeClr val="tx1">
                <a:lumMod val="65000"/>
                <a:lumOff val="35000"/>
              </a:schemeClr>
            </a:solidFill>
            <a:round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0800000">
            <a:off x="6019800" y="1676400"/>
            <a:ext cx="2819400" cy="381000"/>
          </a:xfrm>
          <a:prstGeom prst="bentConnector3">
            <a:avLst>
              <a:gd name="adj1" fmla="val -5656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3200400" y="1676400"/>
            <a:ext cx="2868613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 flipV="1">
            <a:off x="304800" y="1671638"/>
            <a:ext cx="2924175" cy="385762"/>
          </a:xfrm>
          <a:prstGeom prst="bentConnector3">
            <a:avLst>
              <a:gd name="adj1" fmla="val 104437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7675" y="3200400"/>
            <a:ext cx="2152650" cy="0"/>
          </a:xfrm>
          <a:prstGeom prst="line">
            <a:avLst/>
          </a:prstGeom>
          <a:ln w="28575">
            <a:solidFill>
              <a:srgbClr val="264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9000" y="3200400"/>
            <a:ext cx="214788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1371600" y="1676400"/>
            <a:ext cx="304800" cy="1682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4491038" y="1676400"/>
            <a:ext cx="304800" cy="1682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7391400" y="1676400"/>
            <a:ext cx="304800" cy="15398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Asset Building Continuum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5" name="Group 68"/>
          <p:cNvGrpSpPr>
            <a:grpSpLocks/>
          </p:cNvGrpSpPr>
          <p:nvPr/>
        </p:nvGrpSpPr>
        <p:grpSpPr bwMode="auto">
          <a:xfrm>
            <a:off x="381000" y="2057400"/>
            <a:ext cx="246063" cy="3962400"/>
            <a:chOff x="381000" y="2209800"/>
            <a:chExt cx="246222" cy="3962400"/>
          </a:xfrm>
        </p:grpSpPr>
        <p:grpSp>
          <p:nvGrpSpPr>
            <p:cNvPr id="56" name="Group 64"/>
            <p:cNvGrpSpPr>
              <a:grpSpLocks/>
            </p:cNvGrpSpPr>
            <p:nvPr/>
          </p:nvGrpSpPr>
          <p:grpSpPr bwMode="auto">
            <a:xfrm>
              <a:off x="381001" y="2209800"/>
              <a:ext cx="246222" cy="1219200"/>
              <a:chOff x="381001" y="2209800"/>
              <a:chExt cx="246222" cy="12192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398474" y="2209800"/>
                <a:ext cx="228748" cy="1219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 rot="16200000">
                <a:off x="160418" y="2658983"/>
                <a:ext cx="687388" cy="2462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/>
                  <a:t>Program</a:t>
                </a:r>
              </a:p>
            </p:txBody>
          </p:sp>
        </p:grpSp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381001" y="3581400"/>
              <a:ext cx="246222" cy="1219200"/>
              <a:chOff x="381001" y="3581400"/>
              <a:chExt cx="246222" cy="1219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98474" y="3581400"/>
                <a:ext cx="228748" cy="1219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160418" y="4030583"/>
                <a:ext cx="687388" cy="2462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/>
                  <a:t>Products</a:t>
                </a:r>
              </a:p>
            </p:txBody>
          </p:sp>
        </p:grpSp>
        <p:grpSp>
          <p:nvGrpSpPr>
            <p:cNvPr id="58" name="Group 66"/>
            <p:cNvGrpSpPr>
              <a:grpSpLocks/>
            </p:cNvGrpSpPr>
            <p:nvPr/>
          </p:nvGrpSpPr>
          <p:grpSpPr bwMode="auto">
            <a:xfrm>
              <a:off x="381001" y="4953000"/>
              <a:ext cx="246222" cy="1219200"/>
              <a:chOff x="381001" y="4953000"/>
              <a:chExt cx="246222" cy="12192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98474" y="4953000"/>
                <a:ext cx="228748" cy="1219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16200000">
                <a:off x="160418" y="5400596"/>
                <a:ext cx="687387" cy="24622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/>
                  <a:t>Policy</a:t>
                </a:r>
              </a:p>
            </p:txBody>
          </p:sp>
        </p:grp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838200" y="6019800"/>
            <a:ext cx="8153400" cy="533400"/>
            <a:chOff x="533400" y="6172200"/>
            <a:chExt cx="8153400" cy="533400"/>
          </a:xfrm>
        </p:grpSpPr>
        <p:sp>
          <p:nvSpPr>
            <p:cNvPr id="66" name="Right Arrow 4"/>
            <p:cNvSpPr/>
            <p:nvPr/>
          </p:nvSpPr>
          <p:spPr>
            <a:xfrm>
              <a:off x="533400" y="6172200"/>
              <a:ext cx="8153400" cy="5334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TextBox 26"/>
            <p:cNvSpPr txBox="1">
              <a:spLocks noChangeArrowheads="1"/>
            </p:cNvSpPr>
            <p:nvPr/>
          </p:nvSpPr>
          <p:spPr bwMode="auto">
            <a:xfrm>
              <a:off x="685800" y="6324600"/>
              <a:ext cx="77724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>
                  <a:latin typeface="Calibri" pitchFamily="34" charset="0"/>
                </a:rPr>
                <a:t>Initial employment		Continuous employment		Career development and mobility </a:t>
              </a:r>
            </a:p>
          </p:txBody>
        </p:sp>
      </p:grpSp>
      <p:grpSp>
        <p:nvGrpSpPr>
          <p:cNvPr id="68" name="Group 69"/>
          <p:cNvGrpSpPr>
            <a:grpSpLocks/>
          </p:cNvGrpSpPr>
          <p:nvPr/>
        </p:nvGrpSpPr>
        <p:grpSpPr bwMode="auto">
          <a:xfrm>
            <a:off x="914400" y="2057400"/>
            <a:ext cx="8001000" cy="4070350"/>
            <a:chOff x="1143000" y="2286000"/>
            <a:chExt cx="8001000" cy="4070866"/>
          </a:xfrm>
        </p:grpSpPr>
        <p:sp>
          <p:nvSpPr>
            <p:cNvPr id="69" name="TextBox 27"/>
            <p:cNvSpPr txBox="1">
              <a:spLocks noChangeArrowheads="1"/>
            </p:cNvSpPr>
            <p:nvPr/>
          </p:nvSpPr>
          <p:spPr bwMode="auto">
            <a:xfrm>
              <a:off x="1143000" y="2286000"/>
              <a:ext cx="1752600" cy="1385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Financial education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Benefits screening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Case management &amp; referrals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Counseling 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Income supports</a:t>
              </a:r>
            </a:p>
            <a:p>
              <a:pPr>
                <a:buFont typeface="Arial" charset="0"/>
                <a:buChar char="•"/>
              </a:pP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70" name="TextBox 30"/>
            <p:cNvSpPr txBox="1">
              <a:spLocks noChangeArrowheads="1"/>
            </p:cNvSpPr>
            <p:nvPr/>
          </p:nvSpPr>
          <p:spPr bwMode="auto">
            <a:xfrm>
              <a:off x="1143000" y="3581400"/>
              <a:ext cx="1752600" cy="1385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Utility discounts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No fee/low fee checking/savings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Second chance checking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State ID or driver’s license</a:t>
              </a:r>
            </a:p>
          </p:txBody>
        </p:sp>
        <p:sp>
          <p:nvSpPr>
            <p:cNvPr id="71" name="TextBox 31"/>
            <p:cNvSpPr txBox="1">
              <a:spLocks noChangeArrowheads="1"/>
            </p:cNvSpPr>
            <p:nvPr/>
          </p:nvSpPr>
          <p:spPr bwMode="auto">
            <a:xfrm>
              <a:off x="1143000" y="4953000"/>
              <a:ext cx="1828800" cy="1385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000">
                  <a:latin typeface="Calibri" pitchFamily="34" charset="0"/>
                </a:rPr>
                <a:t> </a:t>
              </a:r>
              <a:r>
                <a:rPr lang="en-US" sz="1200">
                  <a:latin typeface="Calibri" pitchFamily="34" charset="0"/>
                </a:rPr>
                <a:t>Expansion of income limits (benefit cliffs)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Expansion of asset limits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Improve Check cashing regulations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Employer incentives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Bounce loans (overdraft)</a:t>
              </a:r>
            </a:p>
          </p:txBody>
        </p:sp>
        <p:sp>
          <p:nvSpPr>
            <p:cNvPr id="72" name="TextBox 32"/>
            <p:cNvSpPr txBox="1">
              <a:spLocks noChangeArrowheads="1"/>
            </p:cNvSpPr>
            <p:nvPr/>
          </p:nvSpPr>
          <p:spPr bwMode="auto">
            <a:xfrm>
              <a:off x="3200400" y="2286000"/>
              <a:ext cx="175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Financial education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Financial coaching &amp; credit counseling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Free tax prep (VITA)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Pro bono legal counsel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Family Self-Sufficiency</a:t>
              </a:r>
            </a:p>
          </p:txBody>
        </p:sp>
        <p:sp>
          <p:nvSpPr>
            <p:cNvPr id="73" name="TextBox 33"/>
            <p:cNvSpPr txBox="1">
              <a:spLocks noChangeArrowheads="1"/>
            </p:cNvSpPr>
            <p:nvPr/>
          </p:nvSpPr>
          <p:spPr bwMode="auto">
            <a:xfrm>
              <a:off x="3200400" y="3581400"/>
              <a:ext cx="1752600" cy="1569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Subsidized health insurance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Discount prescriptions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Credit builder loans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Debt consolidation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Loan refinance/Short-term loans</a:t>
              </a:r>
            </a:p>
            <a:p>
              <a:pPr>
                <a:buFont typeface="Arial" charset="0"/>
                <a:buChar char="•"/>
              </a:pPr>
              <a:endParaRPr lang="en-US" sz="1200">
                <a:latin typeface="Calibri" pitchFamily="34" charset="0"/>
              </a:endParaRPr>
            </a:p>
          </p:txBody>
        </p:sp>
        <p:sp>
          <p:nvSpPr>
            <p:cNvPr id="74" name="TextBox 36"/>
            <p:cNvSpPr txBox="1">
              <a:spLocks noChangeArrowheads="1"/>
            </p:cNvSpPr>
            <p:nvPr/>
          </p:nvSpPr>
          <p:spPr bwMode="auto">
            <a:xfrm>
              <a:off x="3200400" y="4953000"/>
              <a:ext cx="1752600" cy="1385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000">
                  <a:latin typeface="Calibri" pitchFamily="34" charset="0"/>
                </a:rPr>
                <a:t> </a:t>
              </a:r>
              <a:r>
                <a:rPr lang="en-US" sz="1200">
                  <a:latin typeface="Calibri" pitchFamily="34" charset="0"/>
                </a:rPr>
                <a:t>Debt management and settlement protections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Refund anticipation loan/payday loan reform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Bankruptcy and credit card reform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Rent to own disclosures</a:t>
              </a:r>
            </a:p>
          </p:txBody>
        </p:sp>
        <p:sp>
          <p:nvSpPr>
            <p:cNvPr id="75" name="TextBox 37"/>
            <p:cNvSpPr txBox="1">
              <a:spLocks noChangeArrowheads="1"/>
            </p:cNvSpPr>
            <p:nvPr/>
          </p:nvSpPr>
          <p:spPr bwMode="auto">
            <a:xfrm>
              <a:off x="5181600" y="2286000"/>
              <a:ext cx="1752600" cy="1200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Financial education &amp; coaching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Car ownership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</a:t>
              </a:r>
              <a:r>
                <a:rPr lang="en-US" sz="1200" b="1" dirty="0">
                  <a:latin typeface="Calibri" pitchFamily="34" charset="0"/>
                </a:rPr>
                <a:t>IDAs</a:t>
              </a:r>
              <a:r>
                <a:rPr lang="en-US" sz="1200" dirty="0">
                  <a:latin typeface="Calibri" pitchFamily="34" charset="0"/>
                </a:rPr>
                <a:t>  (computers, 1</a:t>
              </a:r>
              <a:r>
                <a:rPr lang="en-US" sz="1200" baseline="30000" dirty="0">
                  <a:latin typeface="Calibri" pitchFamily="34" charset="0"/>
                </a:rPr>
                <a:t>st</a:t>
              </a:r>
              <a:r>
                <a:rPr lang="en-US" sz="1200" dirty="0">
                  <a:latin typeface="Calibri" pitchFamily="34" charset="0"/>
                </a:rPr>
                <a:t> last month rent)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Entrepreneurship</a:t>
              </a:r>
            </a:p>
          </p:txBody>
        </p:sp>
        <p:sp>
          <p:nvSpPr>
            <p:cNvPr id="76" name="TextBox 38"/>
            <p:cNvSpPr txBox="1">
              <a:spLocks noChangeArrowheads="1"/>
            </p:cNvSpPr>
            <p:nvPr/>
          </p:nvSpPr>
          <p:spPr bwMode="auto">
            <a:xfrm>
              <a:off x="5181600" y="3581400"/>
              <a:ext cx="1981200" cy="1569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Matched Savings Accounts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Auto build CDs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Ways to Work vouchers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Affordable car loans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Financial aid for higher ed.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Insurance – car, rental, property, life</a:t>
              </a:r>
            </a:p>
            <a:p>
              <a:pPr>
                <a:buFont typeface="Arial" charset="0"/>
                <a:buChar char="•"/>
              </a:pP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77" name="TextBox 39"/>
            <p:cNvSpPr txBox="1">
              <a:spLocks noChangeArrowheads="1"/>
            </p:cNvSpPr>
            <p:nvPr/>
          </p:nvSpPr>
          <p:spPr bwMode="auto">
            <a:xfrm>
              <a:off x="5181600" y="4971871"/>
              <a:ext cx="19050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Auto insurance pricing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Matched account funding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Funding for microenterprise programs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Product quality protection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Credit reporting standards</a:t>
              </a:r>
            </a:p>
            <a:p>
              <a:pPr>
                <a:buFont typeface="Arial" charset="0"/>
                <a:buChar char="•"/>
              </a:pP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78" name="TextBox 40"/>
            <p:cNvSpPr txBox="1">
              <a:spLocks noChangeArrowheads="1"/>
            </p:cNvSpPr>
            <p:nvPr/>
          </p:nvSpPr>
          <p:spPr bwMode="auto">
            <a:xfrm>
              <a:off x="7162800" y="2286000"/>
              <a:ext cx="1752600" cy="1385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Financial coaching 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Housing counseling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Investment clubs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Retirement planning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Small business development</a:t>
              </a:r>
            </a:p>
            <a:p>
              <a:pPr>
                <a:buFont typeface="Arial" charset="0"/>
                <a:buChar char="•"/>
              </a:pP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79" name="TextBox 41"/>
            <p:cNvSpPr txBox="1">
              <a:spLocks noChangeArrowheads="1"/>
            </p:cNvSpPr>
            <p:nvPr/>
          </p:nvSpPr>
          <p:spPr bwMode="auto">
            <a:xfrm>
              <a:off x="7162800" y="3556337"/>
              <a:ext cx="1981200" cy="1015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Down payment assistance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401(k), 403(b), IRAs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College Savings Plans</a:t>
              </a:r>
            </a:p>
            <a:p>
              <a:pPr>
                <a:buFont typeface="Arial" charset="0"/>
                <a:buChar char="•"/>
              </a:pPr>
              <a:r>
                <a:rPr lang="en-US" sz="1200">
                  <a:latin typeface="Calibri" pitchFamily="34" charset="0"/>
                </a:rPr>
                <a:t> Insurance – car, rental, property, life</a:t>
              </a:r>
            </a:p>
          </p:txBody>
        </p:sp>
        <p:sp>
          <p:nvSpPr>
            <p:cNvPr id="80" name="TextBox 42"/>
            <p:cNvSpPr txBox="1">
              <a:spLocks noChangeArrowheads="1"/>
            </p:cNvSpPr>
            <p:nvPr/>
          </p:nvSpPr>
          <p:spPr bwMode="auto">
            <a:xfrm>
              <a:off x="7162800" y="4980801"/>
              <a:ext cx="1981200" cy="83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Predatory lending protections</a:t>
              </a:r>
            </a:p>
            <a:p>
              <a:pPr>
                <a:buFont typeface="Arial" charset="0"/>
                <a:buChar char="•"/>
              </a:pPr>
              <a:r>
                <a:rPr lang="en-US" sz="1200" b="1" dirty="0">
                  <a:latin typeface="Calibri" pitchFamily="34" charset="0"/>
                </a:rPr>
                <a:t> Foreclosure </a:t>
              </a:r>
              <a:r>
                <a:rPr lang="en-US" sz="1200" b="1" dirty="0" smtClean="0">
                  <a:latin typeface="Calibri" pitchFamily="34" charset="0"/>
                </a:rPr>
                <a:t>prevention</a:t>
              </a:r>
              <a:endParaRPr lang="en-US" sz="1200" dirty="0">
                <a:latin typeface="Calibri" pitchFamily="34" charset="0"/>
              </a:endParaRP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Calibri" pitchFamily="34" charset="0"/>
                </a:rPr>
                <a:t> Identity theft protection</a:t>
              </a:r>
            </a:p>
          </p:txBody>
        </p:sp>
      </p:grpSp>
      <p:grpSp>
        <p:nvGrpSpPr>
          <p:cNvPr id="81" name="Group 67"/>
          <p:cNvGrpSpPr>
            <a:grpSpLocks/>
          </p:cNvGrpSpPr>
          <p:nvPr/>
        </p:nvGrpSpPr>
        <p:grpSpPr bwMode="auto">
          <a:xfrm>
            <a:off x="990600" y="990600"/>
            <a:ext cx="7391400" cy="914400"/>
            <a:chOff x="1219200" y="1219200"/>
            <a:chExt cx="7391400" cy="914400"/>
          </a:xfrm>
        </p:grpSpPr>
        <p:grpSp>
          <p:nvGrpSpPr>
            <p:cNvPr id="82" name="Group 60"/>
            <p:cNvGrpSpPr>
              <a:grpSpLocks/>
            </p:cNvGrpSpPr>
            <p:nvPr/>
          </p:nvGrpSpPr>
          <p:grpSpPr bwMode="auto">
            <a:xfrm>
              <a:off x="1219200" y="1219200"/>
              <a:ext cx="1371600" cy="914400"/>
              <a:chOff x="1219200" y="1219200"/>
              <a:chExt cx="1371600" cy="914400"/>
            </a:xfrm>
          </p:grpSpPr>
          <p:sp>
            <p:nvSpPr>
              <p:cNvPr id="95" name="Rectangle 5"/>
              <p:cNvSpPr/>
              <p:nvPr/>
            </p:nvSpPr>
            <p:spPr>
              <a:xfrm>
                <a:off x="1219200" y="1219200"/>
                <a:ext cx="1371600" cy="91440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TextBox 6"/>
              <p:cNvSpPr txBox="1"/>
              <p:nvPr/>
            </p:nvSpPr>
            <p:spPr>
              <a:xfrm>
                <a:off x="1219200" y="1219200"/>
                <a:ext cx="1371600" cy="784225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500" dirty="0"/>
                  <a:t>Emergency &amp; Transitional services</a:t>
                </a:r>
              </a:p>
            </p:txBody>
          </p:sp>
        </p:grpSp>
        <p:grpSp>
          <p:nvGrpSpPr>
            <p:cNvPr id="83" name="Group 61"/>
            <p:cNvGrpSpPr>
              <a:grpSpLocks/>
            </p:cNvGrpSpPr>
            <p:nvPr/>
          </p:nvGrpSpPr>
          <p:grpSpPr bwMode="auto">
            <a:xfrm>
              <a:off x="3276600" y="1219200"/>
              <a:ext cx="1371600" cy="914400"/>
              <a:chOff x="3276600" y="1219200"/>
              <a:chExt cx="1371600" cy="9144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276600" y="1219200"/>
                <a:ext cx="13716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276600" y="1219200"/>
                <a:ext cx="1371600" cy="83026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Financial stability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</p:txBody>
          </p:sp>
        </p:grpSp>
        <p:grpSp>
          <p:nvGrpSpPr>
            <p:cNvPr id="84" name="Group 62"/>
            <p:cNvGrpSpPr>
              <a:grpSpLocks/>
            </p:cNvGrpSpPr>
            <p:nvPr/>
          </p:nvGrpSpPr>
          <p:grpSpPr bwMode="auto">
            <a:xfrm>
              <a:off x="5257800" y="1219200"/>
              <a:ext cx="1371600" cy="914400"/>
              <a:chOff x="5257800" y="1219200"/>
              <a:chExt cx="1371600" cy="9144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5257800" y="1219200"/>
                <a:ext cx="13716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5257800" y="1219200"/>
                <a:ext cx="1371600" cy="83026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Short-term asset ownership</a:t>
                </a:r>
              </a:p>
            </p:txBody>
          </p:sp>
        </p:grpSp>
        <p:grpSp>
          <p:nvGrpSpPr>
            <p:cNvPr id="85" name="Group 63"/>
            <p:cNvGrpSpPr>
              <a:grpSpLocks/>
            </p:cNvGrpSpPr>
            <p:nvPr/>
          </p:nvGrpSpPr>
          <p:grpSpPr bwMode="auto">
            <a:xfrm>
              <a:off x="7239000" y="1219200"/>
              <a:ext cx="1371600" cy="914400"/>
              <a:chOff x="7239000" y="1219200"/>
              <a:chExt cx="1371600" cy="9144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7239000" y="1219200"/>
                <a:ext cx="13716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239000" y="1219200"/>
                <a:ext cx="1371600" cy="83026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Long-term wealth creation</a:t>
                </a:r>
              </a:p>
            </p:txBody>
          </p:sp>
        </p:grpSp>
        <p:sp>
          <p:nvSpPr>
            <p:cNvPr id="86" name="Right Arrow 85"/>
            <p:cNvSpPr/>
            <p:nvPr/>
          </p:nvSpPr>
          <p:spPr>
            <a:xfrm>
              <a:off x="2667000" y="1600200"/>
              <a:ext cx="4572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4724400" y="1600200"/>
              <a:ext cx="4572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Right Arrow 87"/>
            <p:cNvSpPr/>
            <p:nvPr/>
          </p:nvSpPr>
          <p:spPr>
            <a:xfrm>
              <a:off x="6705600" y="1600200"/>
              <a:ext cx="4572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algn="r" eaLnBrk="1" hangingPunct="1"/>
            <a:r>
              <a:rPr lang="en-US" sz="3400" dirty="0" smtClean="0">
                <a:solidFill>
                  <a:srgbClr val="003366"/>
                </a:solidFill>
              </a:rPr>
              <a:t>Where have we been successful?</a:t>
            </a:r>
          </a:p>
        </p:txBody>
      </p:sp>
      <p:sp>
        <p:nvSpPr>
          <p:cNvPr id="7172" name="Line 12"/>
          <p:cNvSpPr>
            <a:spLocks noChangeShapeType="1"/>
          </p:cNvSpPr>
          <p:nvPr/>
        </p:nvSpPr>
        <p:spPr bwMode="auto">
          <a:xfrm>
            <a:off x="381000" y="381000"/>
            <a:ext cx="830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4800600" y="6262688"/>
            <a:ext cx="43434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  <a:latin typeface="Times New Roman" pitchFamily="18" charset="0"/>
              </a:rPr>
              <a:t>www.policymattersohio.org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533400" y="0"/>
            <a:ext cx="4038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  <a:latin typeface="Copperplate Gothic Bold" pitchFamily="34" charset="0"/>
              </a:rPr>
              <a:t>Policy Matters </a:t>
            </a:r>
            <a:r>
              <a:rPr lang="en-US" sz="2400" dirty="0">
                <a:solidFill>
                  <a:schemeClr val="accent2"/>
                </a:solidFill>
                <a:latin typeface="Copperplate Gothic Bold" pitchFamily="34" charset="0"/>
              </a:rPr>
              <a:t>Ohio</a:t>
            </a:r>
          </a:p>
          <a:p>
            <a:pPr algn="ctr"/>
            <a:r>
              <a:rPr lang="en-US" dirty="0"/>
              <a:t> 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Funding for SAVE Now</a:t>
            </a:r>
          </a:p>
          <a:p>
            <a:pPr lvl="1"/>
            <a:r>
              <a:rPr lang="en-US" dirty="0" smtClean="0"/>
              <a:t>Funding for the VITA program</a:t>
            </a:r>
          </a:p>
          <a:p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Regulating paid tax preparers</a:t>
            </a:r>
          </a:p>
          <a:p>
            <a:pPr lvl="1"/>
            <a:r>
              <a:rPr lang="en-US" dirty="0" smtClean="0"/>
              <a:t>Reducing price and availability of tax and payday loans</a:t>
            </a:r>
          </a:p>
          <a:p>
            <a:pPr lvl="1"/>
            <a:r>
              <a:rPr lang="en-US" dirty="0" smtClean="0"/>
              <a:t>Sustaining Recovery Act levels for the EITC/CTC</a:t>
            </a:r>
          </a:p>
          <a:p>
            <a:r>
              <a:rPr lang="en-US" dirty="0" smtClean="0"/>
              <a:t>Consumer Financial Protection Bureau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1344</Words>
  <Application>Microsoft Office PowerPoint</Application>
  <PresentationFormat>On-screen Show (4:3)</PresentationFormat>
  <Paragraphs>272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From Individuals to Communities:  Asset Building 101</vt:lpstr>
      <vt:lpstr>What are assets?</vt:lpstr>
      <vt:lpstr>Why Assets?</vt:lpstr>
      <vt:lpstr>Why Assets?</vt:lpstr>
      <vt:lpstr>Why the immediate need to focus on assets and consumer protection?</vt:lpstr>
      <vt:lpstr>The Ohio Coalition for Creating Assets, Savings, and Hope (CASH)</vt:lpstr>
      <vt:lpstr>Why Assets?</vt:lpstr>
      <vt:lpstr>Slide 8</vt:lpstr>
      <vt:lpstr>Where have we been successful?</vt:lpstr>
      <vt:lpstr>Ohio CASH – Public Policy Agenda</vt:lpstr>
      <vt:lpstr>The Need to Plug Leaks in the Local Economy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Rothstein</dc:creator>
  <cp:lastModifiedBy>Media</cp:lastModifiedBy>
  <cp:revision>101</cp:revision>
  <dcterms:created xsi:type="dcterms:W3CDTF">2011-08-10T01:01:10Z</dcterms:created>
  <dcterms:modified xsi:type="dcterms:W3CDTF">2011-09-08T14:18:46Z</dcterms:modified>
</cp:coreProperties>
</file>