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1" r:id="rId4"/>
    <p:sldId id="258" r:id="rId5"/>
    <p:sldId id="260" r:id="rId6"/>
    <p:sldId id="263" r:id="rId7"/>
    <p:sldId id="265" r:id="rId8"/>
    <p:sldId id="266" r:id="rId9"/>
    <p:sldId id="259" r:id="rId10"/>
    <p:sldId id="264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2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endypatton:Documents:Oh%20emp%20as%20share%20of%20national%20e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Ohio manufacturing jobs</c:v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marker>
          <c:dLbls>
            <c:dLbl>
              <c:idx val="0"/>
              <c:layout/>
              <c:dLblPos val="t"/>
              <c:showVal val="1"/>
            </c:dLbl>
            <c:dLbl>
              <c:idx val="1"/>
              <c:layout/>
              <c:dLblPos val="t"/>
              <c:showVal val="1"/>
            </c:dLbl>
            <c:dLbl>
              <c:idx val="2"/>
              <c:layout/>
              <c:dLblPos val="t"/>
              <c:showVal val="1"/>
            </c:dLbl>
            <c:dLbl>
              <c:idx val="3"/>
              <c:layout/>
              <c:dLblPos val="t"/>
              <c:showVal val="1"/>
            </c:dLbl>
            <c:dLbl>
              <c:idx val="4"/>
              <c:layout/>
              <c:dLblPos val="t"/>
              <c:showVal val="1"/>
            </c:dLbl>
            <c:dLbl>
              <c:idx val="5"/>
              <c:layout/>
              <c:dLblPos val="t"/>
              <c:showVal val="1"/>
            </c:dLbl>
            <c:dLbl>
              <c:idx val="6"/>
              <c:layout/>
              <c:dLblPos val="t"/>
              <c:showVal val="1"/>
            </c:dLbl>
            <c:dLbl>
              <c:idx val="7"/>
              <c:layout/>
              <c:dLblPos val="t"/>
              <c:showVal val="1"/>
            </c:dLbl>
            <c:dLbl>
              <c:idx val="8"/>
              <c:layout/>
              <c:dLblPos val="t"/>
              <c:showVal val="1"/>
            </c:dLbl>
            <c:dLbl>
              <c:idx val="9"/>
              <c:layout/>
              <c:dLblPos val="t"/>
              <c:showVal val="1"/>
            </c:dLbl>
            <c:dLbl>
              <c:idx val="10"/>
              <c:layout/>
              <c:dLblPos val="t"/>
              <c:showVal val="1"/>
            </c:dLbl>
            <c:delete val="1"/>
          </c:dLbls>
          <c:cat>
            <c:numRef>
              <c:f>Sheet1!$A$16:$A$26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Sheet1!$C$16:$C$26</c:f>
              <c:numCache>
                <c:formatCode>0.00%</c:formatCode>
                <c:ptCount val="11"/>
                <c:pt idx="0">
                  <c:v>5.9143833632624709E-2</c:v>
                </c:pt>
                <c:pt idx="1">
                  <c:v>5.7964843987591996E-2</c:v>
                </c:pt>
                <c:pt idx="2">
                  <c:v>5.7998558227931013E-2</c:v>
                </c:pt>
                <c:pt idx="3">
                  <c:v>5.810475534114401E-2</c:v>
                </c:pt>
                <c:pt idx="4">
                  <c:v>5.7429269996507111E-2</c:v>
                </c:pt>
                <c:pt idx="5">
                  <c:v>5.7043441585828705E-2</c:v>
                </c:pt>
                <c:pt idx="6">
                  <c:v>5.6255740021193906E-2</c:v>
                </c:pt>
                <c:pt idx="7">
                  <c:v>5.5573168095684113E-2</c:v>
                </c:pt>
                <c:pt idx="8">
                  <c:v>5.5124571087572703E-2</c:v>
                </c:pt>
                <c:pt idx="9">
                  <c:v>5.3127374018738918E-2</c:v>
                </c:pt>
                <c:pt idx="10">
                  <c:v>5.3774730996181908E-2</c:v>
                </c:pt>
              </c:numCache>
            </c:numRef>
          </c:val>
        </c:ser>
        <c:ser>
          <c:idx val="1"/>
          <c:order val="1"/>
          <c:tx>
            <c:v>Ohio total employment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Val val="1"/>
            </c:dLbl>
            <c:dLbl>
              <c:idx val="1"/>
              <c:layout/>
              <c:dLblPos val="b"/>
              <c:showVal val="1"/>
            </c:dLbl>
            <c:dLbl>
              <c:idx val="2"/>
              <c:layout/>
              <c:dLblPos val="b"/>
              <c:showVal val="1"/>
            </c:dLbl>
            <c:dLbl>
              <c:idx val="3"/>
              <c:layout/>
              <c:dLblPos val="b"/>
              <c:showVal val="1"/>
            </c:dLbl>
            <c:dLbl>
              <c:idx val="4"/>
              <c:layout/>
              <c:dLblPos val="b"/>
              <c:showVal val="1"/>
            </c:dLbl>
            <c:dLbl>
              <c:idx val="5"/>
              <c:layout/>
              <c:dLblPos val="b"/>
              <c:showVal val="1"/>
            </c:dLbl>
            <c:dLbl>
              <c:idx val="6"/>
              <c:layout/>
              <c:dLblPos val="b"/>
              <c:showVal val="1"/>
            </c:dLbl>
            <c:dLbl>
              <c:idx val="7"/>
              <c:layout/>
              <c:dLblPos val="b"/>
              <c:showVal val="1"/>
            </c:dLbl>
            <c:dLbl>
              <c:idx val="8"/>
              <c:layout/>
              <c:dLblPos val="b"/>
              <c:showVal val="1"/>
            </c:dLbl>
            <c:dLbl>
              <c:idx val="9"/>
              <c:layout/>
              <c:dLblPos val="b"/>
              <c:showVal val="1"/>
            </c:dLbl>
            <c:dLbl>
              <c:idx val="10"/>
              <c:layout/>
              <c:dLblPos val="b"/>
              <c:showVal val="1"/>
            </c:dLbl>
            <c:delete val="1"/>
          </c:dLbls>
          <c:cat>
            <c:numRef>
              <c:f>Sheet1!$A$16:$A$26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Sheet1!$B$16:$B$26</c:f>
              <c:numCache>
                <c:formatCode>0.00%</c:formatCode>
                <c:ptCount val="11"/>
                <c:pt idx="0">
                  <c:v>4.2682462596906612E-2</c:v>
                </c:pt>
                <c:pt idx="1">
                  <c:v>4.2046333803650304E-2</c:v>
                </c:pt>
                <c:pt idx="2">
                  <c:v>4.178334778261121E-2</c:v>
                </c:pt>
                <c:pt idx="3">
                  <c:v>4.1521280932930303E-2</c:v>
                </c:pt>
                <c:pt idx="4">
                  <c:v>4.1146827963125021E-2</c:v>
                </c:pt>
                <c:pt idx="5">
                  <c:v>4.0590587595890411E-2</c:v>
                </c:pt>
                <c:pt idx="6">
                  <c:v>3.9947716884911E-2</c:v>
                </c:pt>
                <c:pt idx="7">
                  <c:v>3.9450064681172708E-2</c:v>
                </c:pt>
                <c:pt idx="8">
                  <c:v>3.9206691522284801E-2</c:v>
                </c:pt>
                <c:pt idx="9">
                  <c:v>3.8771625371730907E-2</c:v>
                </c:pt>
                <c:pt idx="10">
                  <c:v>3.8741866818674302E-2</c:v>
                </c:pt>
              </c:numCache>
            </c:numRef>
          </c:val>
        </c:ser>
        <c:marker val="1"/>
        <c:axId val="67948928"/>
        <c:axId val="67950464"/>
      </c:lineChart>
      <c:catAx>
        <c:axId val="67948928"/>
        <c:scaling>
          <c:orientation val="minMax"/>
        </c:scaling>
        <c:axPos val="b"/>
        <c:numFmt formatCode="General" sourceLinked="1"/>
        <c:tickLblPos val="nextTo"/>
        <c:crossAx val="67950464"/>
        <c:crosses val="autoZero"/>
        <c:auto val="1"/>
        <c:lblAlgn val="ctr"/>
        <c:lblOffset val="100"/>
      </c:catAx>
      <c:valAx>
        <c:axId val="67950464"/>
        <c:scaling>
          <c:orientation val="minMax"/>
        </c:scaling>
        <c:axPos val="l"/>
        <c:majorGridlines/>
        <c:numFmt formatCode="0.00%" sourceLinked="1"/>
        <c:tickLblPos val="nextTo"/>
        <c:crossAx val="6794892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7DE89-CB7A-974C-89A6-996144688247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98066-AB79-C94A-8DC0-F552AF74B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91271-353A-AF44-93EE-8DBF577A5201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3451C-6AE5-6747-A895-6DF400DA0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3451C-6AE5-6747-A895-6DF400DA01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3451C-6AE5-6747-A895-6DF400DA01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-105" charset="-128"/>
              </a:rPr>
              <a:t>Ohio’s economy has not improved relative to the country’s since the tax overhaul of 2005.  Ohio’s employment as a percent of the nation’s total employment and of the nation’s manufacturing employment have dropped by about 9 percent since 2000.  The tax overhaul did not reverse the steady downward trend. 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618D4-5770-4580-B916-6716B9779FDB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3451C-6AE5-6747-A895-6DF400DA01D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3451C-6AE5-6747-A895-6DF400DA01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3451C-6AE5-6747-A895-6DF400DA01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3451C-6AE5-6747-A895-6DF400DA01D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3451C-6AE5-6747-A895-6DF400DA01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3451C-6AE5-6747-A895-6DF400DA01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3451C-6AE5-6747-A895-6DF400DA01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3451C-6AE5-6747-A895-6DF400DA01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B7D2-83A0-AD4B-A33F-F3E1046360CC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E78-43A1-C240-9D21-8C3E1DC83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B7D2-83A0-AD4B-A33F-F3E1046360CC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E78-43A1-C240-9D21-8C3E1DC83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B7D2-83A0-AD4B-A33F-F3E1046360CC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E78-43A1-C240-9D21-8C3E1DC83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B7D2-83A0-AD4B-A33F-F3E1046360CC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E78-43A1-C240-9D21-8C3E1DC83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B7D2-83A0-AD4B-A33F-F3E1046360CC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E78-43A1-C240-9D21-8C3E1DC83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B7D2-83A0-AD4B-A33F-F3E1046360CC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E78-43A1-C240-9D21-8C3E1DC83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B7D2-83A0-AD4B-A33F-F3E1046360CC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E78-43A1-C240-9D21-8C3E1DC83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B7D2-83A0-AD4B-A33F-F3E1046360CC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E78-43A1-C240-9D21-8C3E1DC83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B7D2-83A0-AD4B-A33F-F3E1046360CC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E78-43A1-C240-9D21-8C3E1DC83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B7D2-83A0-AD4B-A33F-F3E1046360CC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E78-43A1-C240-9D21-8C3E1DC83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B7D2-83A0-AD4B-A33F-F3E1046360CC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E78-43A1-C240-9D21-8C3E1DC83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B7D2-83A0-AD4B-A33F-F3E1046360CC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9AE78-43A1-C240-9D21-8C3E1DC83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whitehouse.gov/sites/default/files/omb/budget/fy2012/assets/hist02z1.xls" TargetMode="External"/><Relationship Id="rId5" Type="http://schemas.openxmlformats.org/officeDocument/2006/relationships/hyperlink" Target="http://nationalpriorities.org/en/resources/federal-budget-101/budget-briefs/federal-revenues/" TargetMode="External"/><Relationship Id="rId4" Type="http://schemas.openxmlformats.org/officeDocument/2006/relationships/package" Target="../embeddings/Microsoft_Office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.bls.gov/pdq/SurveyOutputServl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whitehouse.gov/sites/default/files/omb/budget/fy2012/assets/hist02z1.xls" TargetMode="External"/><Relationship Id="rId5" Type="http://schemas.openxmlformats.org/officeDocument/2006/relationships/hyperlink" Target="http://nationalpriorities.org/en/resources/federal-budget-101/budget-briefs/federal-revenues/" TargetMode="External"/><Relationship Id="rId4" Type="http://schemas.openxmlformats.org/officeDocument/2006/relationships/package" Target="../embeddings/Microsoft_Office_Word_Document2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1/03/25/business/economy/25tax.html?sq=Immelt%20taxes&amp;st=cse&amp;scp=4&amp;pagewanted=al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Follow the Money: </a:t>
            </a:r>
            <a:br>
              <a:rPr lang="en-US" dirty="0" smtClean="0"/>
            </a:br>
            <a:r>
              <a:rPr lang="en-US" dirty="0" smtClean="0"/>
              <a:t>Declining corporate contribution to the public good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06332"/>
            <a:ext cx="6400800" cy="1425224"/>
          </a:xfrm>
        </p:spPr>
        <p:txBody>
          <a:bodyPr>
            <a:normAutofit/>
          </a:bodyPr>
          <a:lstStyle/>
          <a:p>
            <a:r>
              <a:rPr lang="en-US" dirty="0" smtClean="0"/>
              <a:t>Wendy Patton, Senior Associate</a:t>
            </a:r>
          </a:p>
          <a:p>
            <a:r>
              <a:rPr lang="en-US" dirty="0" smtClean="0"/>
              <a:t>4/20/2011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0" y="451555"/>
            <a:ext cx="7302500" cy="14111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taxation in Ohio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the Tax Foundation, Ohio is one of four states that does not tax corporate income (these states have gross receipts taxes on business income)</a:t>
            </a:r>
          </a:p>
          <a:p>
            <a:r>
              <a:rPr lang="en-US" dirty="0" smtClean="0"/>
              <a:t>A family of four living near the poverty line in Ohio pays nearly as much in income taxes as a corporation grossing a million dollars pays in Commercial Activity Tax.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0"/>
            <a:ext cx="8534400" cy="90311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  <a:t>2005 overhaul of Ohio taxes gave biggest tax cut in 70 years, failed </a:t>
            </a:r>
            <a:r>
              <a:rPr lang="en-US" sz="2400" b="1" dirty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  <a:t>to</a:t>
            </a:r>
            <a:r>
              <a:rPr lang="en-US" sz="2400" b="1" dirty="0" smtClean="0">
                <a:solidFill>
                  <a:srgbClr val="002060"/>
                </a:solidFill>
                <a:latin typeface="Franklin Gothic Demi Cond" pitchFamily="34" charset="0"/>
                <a:cs typeface="Times New Roman" pitchFamily="18" charset="0"/>
              </a:rPr>
              <a:t> deliver jobs</a:t>
            </a:r>
            <a:endParaRPr lang="en-US" sz="2400" b="1" dirty="0">
              <a:solidFill>
                <a:srgbClr val="0070C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31333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Ohio’s share of the nation’s jobs: 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Total non-farm employment and manufacturing employment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620539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 BLS, CES, non-agricultural employment, annual averages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409222" y="1947332"/>
          <a:ext cx="8255000" cy="399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78"/>
            <a:ext cx="8229600" cy="1191860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67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2667" b="1" dirty="0" smtClean="0">
                <a:latin typeface="Times New Roman"/>
                <a:ea typeface="Times New Roman"/>
                <a:cs typeface="Times New Roman"/>
              </a:rPr>
            </a:br>
            <a:r>
              <a:rPr lang="en-US" sz="2667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2667" b="1" dirty="0" smtClean="0">
                <a:latin typeface="Times New Roman"/>
                <a:ea typeface="Times New Roman"/>
                <a:cs typeface="Times New Roman"/>
              </a:rPr>
            </a:br>
            <a:r>
              <a:rPr lang="en-US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ea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" y="1778000"/>
          <a:ext cx="8229600" cy="4348163"/>
        </p:xfrm>
        <a:graphic>
          <a:graphicData uri="http://schemas.openxmlformats.org/presentationml/2006/ole">
            <p:oleObj spid="_x0000_s5122" name="Document" r:id="rId4" imgW="5498898" imgH="2489108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25778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</a:t>
            </a:r>
            <a:r>
              <a:rPr lang="en-US" sz="2400" b="1" dirty="0" smtClean="0"/>
              <a:t>ndividual </a:t>
            </a:r>
            <a:r>
              <a:rPr lang="en-US" sz="2400" b="1" dirty="0"/>
              <a:t>and corporate federal income tax collections</a:t>
            </a:r>
            <a:r>
              <a:rPr lang="en-US" sz="2400" b="1" dirty="0" smtClean="0"/>
              <a:t> 1934</a:t>
            </a:r>
            <a:r>
              <a:rPr lang="en-US" sz="2400" b="1" dirty="0"/>
              <a:t>-2010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millions of dollars, not adjusted for inflation)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126163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Policy Matters Ohio, based on federal Office of Budget and Management data accessed at </a:t>
            </a:r>
            <a:r>
              <a:rPr lang="en-US" sz="1200" u="sng" dirty="0" smtClean="0">
                <a:hlinkClick r:id="rId5"/>
              </a:rPr>
              <a:t>http://nationalpriorities.org/en/resources/federal-budget-101/budget-briefs/federal-revenues/</a:t>
            </a:r>
            <a:r>
              <a:rPr lang="en-US" sz="1200" dirty="0" smtClean="0"/>
              <a:t> </a:t>
            </a:r>
            <a:r>
              <a:rPr lang="en-US" sz="1200" u="sng" dirty="0" smtClean="0">
                <a:hlinkClick r:id="rId6"/>
              </a:rPr>
              <a:t>http://www.whitehouse.gov/sites/default/files/omb/budget/fy2012/assets/hist02z1.xls</a:t>
            </a:r>
            <a:r>
              <a:rPr lang="en-US" sz="1200" dirty="0" smtClean="0"/>
              <a:t> (4/17/2011)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Inflation, 1934-2010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12616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Bureau of Labor Statistics at </a:t>
            </a:r>
            <a:r>
              <a:rPr lang="en-US" dirty="0" smtClean="0">
                <a:hlinkClick r:id="rId4"/>
              </a:rPr>
              <a:t>http://data.bls.gov/pdq/SurveyOutputServlet</a:t>
            </a:r>
            <a:r>
              <a:rPr lang="en-US" dirty="0" smtClean="0"/>
              <a:t>, accessed 4/20/2011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667" b="1" dirty="0" smtClean="0"/>
              <a:t>Individual </a:t>
            </a:r>
            <a:r>
              <a:rPr lang="en-US" sz="2667" b="1" dirty="0"/>
              <a:t>and corporate federal income tax collections as a share of total receipts, 1934-2010</a:t>
            </a:r>
            <a:r>
              <a:rPr lang="en-US" sz="2667" b="1" dirty="0" smtClean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7200" y="1600199"/>
          <a:ext cx="8229600" cy="4525963"/>
        </p:xfrm>
        <a:graphic>
          <a:graphicData uri="http://schemas.openxmlformats.org/presentationml/2006/ole">
            <p:oleObj spid="_x0000_s6146" name="Document" r:id="rId4" imgW="5498898" imgH="2222418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126162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Policy Matters Ohio, based on federal Office of Budget and Management data accessed at </a:t>
            </a:r>
            <a:r>
              <a:rPr lang="en-US" sz="1200" u="sng" dirty="0" smtClean="0">
                <a:hlinkClick r:id="rId5"/>
              </a:rPr>
              <a:t>http://nationalpriorities.org/en/resources/federal-budget-101/budget-briefs/federal-revenues/</a:t>
            </a:r>
            <a:r>
              <a:rPr lang="en-US" sz="1200" dirty="0" smtClean="0"/>
              <a:t> </a:t>
            </a:r>
            <a:r>
              <a:rPr lang="en-US" sz="1200" u="sng" dirty="0" smtClean="0">
                <a:hlinkClick r:id="rId6"/>
              </a:rPr>
              <a:t>http://www.whitehouse.gov/sites/default/files/omb/budget/fy2012/assets/hist02z1.xls</a:t>
            </a:r>
            <a:r>
              <a:rPr lang="en-US" sz="1200" dirty="0" smtClean="0"/>
              <a:t> (4/17/2011)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Corporate share of taxes have declined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Between 1960 and 2010 corporate income taxes went from </a:t>
            </a:r>
            <a:r>
              <a:rPr lang="en-US" dirty="0" smtClean="0"/>
              <a:t>23% of </a:t>
            </a:r>
            <a:r>
              <a:rPr lang="en-US" dirty="0"/>
              <a:t>total federal revenues to </a:t>
            </a:r>
            <a:r>
              <a:rPr lang="en-US" dirty="0" smtClean="0"/>
              <a:t>7%.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Supply side economics justifies corporate flight from civic responsibilities</a:t>
            </a:r>
          </a:p>
          <a:p>
            <a:pPr lvl="0">
              <a:buFont typeface="Wingdings" charset="2"/>
              <a:buChar char="Ø"/>
            </a:pPr>
            <a:r>
              <a:rPr lang="en-US" dirty="0" smtClean="0"/>
              <a:t>Tax loopholes, avoidance mechanisms</a:t>
            </a:r>
          </a:p>
          <a:p>
            <a:pPr lvl="1"/>
            <a:r>
              <a:rPr lang="en-US" dirty="0" smtClean="0"/>
              <a:t>Accelerated depreciation </a:t>
            </a:r>
          </a:p>
          <a:p>
            <a:pPr lvl="1"/>
            <a:r>
              <a:rPr lang="en-US" dirty="0" smtClean="0"/>
              <a:t>Stock options for top executives</a:t>
            </a:r>
          </a:p>
          <a:p>
            <a:pPr lvl="1"/>
            <a:r>
              <a:rPr lang="en-US" dirty="0" smtClean="0"/>
              <a:t>Tax credits Offshore tax sheltering</a:t>
            </a:r>
          </a:p>
          <a:p>
            <a:pPr lvl="1"/>
            <a:r>
              <a:rPr lang="en-US" dirty="0" smtClean="0"/>
              <a:t>Weakening of the Alternative Minimum Tax for Corporations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Loopholes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2004 study of</a:t>
            </a:r>
            <a:r>
              <a:rPr lang="en-US" dirty="0" smtClean="0"/>
              <a:t> taxes </a:t>
            </a:r>
            <a:r>
              <a:rPr lang="en-US" dirty="0"/>
              <a:t>on the</a:t>
            </a:r>
            <a:r>
              <a:rPr lang="en-US" dirty="0" smtClean="0"/>
              <a:t> top </a:t>
            </a:r>
            <a:r>
              <a:rPr lang="en-US" dirty="0"/>
              <a:t>275 domestic corporations in the</a:t>
            </a:r>
            <a:r>
              <a:rPr lang="en-US" dirty="0" smtClean="0"/>
              <a:t> U.S. found almost </a:t>
            </a:r>
            <a:r>
              <a:rPr lang="en-US" dirty="0"/>
              <a:t>a </a:t>
            </a:r>
            <a:r>
              <a:rPr lang="en-US" dirty="0" smtClean="0"/>
              <a:t>third: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paid zero or less taxes in one year of the three years between 2001 and 2003;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that </a:t>
            </a:r>
            <a:r>
              <a:rPr lang="en-US" dirty="0"/>
              <a:t>28 firms enjoyed negative federal tax rates in all three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That General Electric was #1 in use of tax breaks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2616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Institute on Taxation and Economic Policy,” Corporate Income Taxes in the Bush Years,”  2004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A $70.9 billion tax incentive through accelerated depreciation over 2001-2003 was intended to spur capital investment and create jobs.</a:t>
            </a:r>
          </a:p>
          <a:p>
            <a:pPr marL="342900" lvl="1" indent="-342900">
              <a:buNone/>
            </a:pPr>
            <a:endParaRPr lang="en-US" dirty="0" smtClean="0"/>
          </a:p>
          <a:p>
            <a:pPr marL="742950" lvl="2" indent="-342900"/>
            <a:r>
              <a:rPr lang="en-US" dirty="0" smtClean="0"/>
              <a:t>On average, the 275 firms studied received $175 million each from this tax incentive.</a:t>
            </a:r>
          </a:p>
          <a:p>
            <a:pPr marL="742950" lvl="2" indent="-342900">
              <a:buNone/>
            </a:pPr>
            <a:endParaRPr lang="en-US" dirty="0" smtClean="0"/>
          </a:p>
          <a:p>
            <a:pPr marL="742950" lvl="2" indent="-342900"/>
            <a:r>
              <a:rPr lang="en-US" dirty="0" smtClean="0"/>
              <a:t>Total investment at the top 275 companies studied dropped by 12 percent between 2001 and 2002</a:t>
            </a:r>
          </a:p>
          <a:p>
            <a:pPr marL="742950" lvl="2" indent="-342900">
              <a:buNone/>
            </a:pPr>
            <a:endParaRPr lang="en-US" dirty="0" smtClean="0"/>
          </a:p>
          <a:p>
            <a:pPr marL="742950" lvl="2" indent="-342900"/>
            <a:r>
              <a:rPr lang="en-US" dirty="0" smtClean="0"/>
              <a:t> …and by another 3 percent between 2002 and 2003.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26163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Institute on Taxation and Economic Policy,” Corporate Income Taxes in the Bush Years,”  2004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Electric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General Electric, the nation’s largest company, reported worldwide profits of $14.2 billion in 2010, and said $5.1 billion of the total came from its operations in the United States, but it paid no taxes here; instead, it claimed a tax benefit of $3.2 billion.</a:t>
            </a:r>
            <a:r>
              <a:rPr lang="en-US" dirty="0" smtClean="0"/>
              <a:t> 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company has eliminated a fifth of its work force in the United States while increasing overseas employment.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/>
              <a:t>that time, </a:t>
            </a:r>
            <a:r>
              <a:rPr lang="en-US" dirty="0" err="1"/>
              <a:t>G.E.’s</a:t>
            </a:r>
            <a:r>
              <a:rPr lang="en-US" dirty="0"/>
              <a:t> accumulated offshore profits have risen to $92 billion from $15 </a:t>
            </a:r>
            <a:r>
              <a:rPr lang="en-US" dirty="0" smtClean="0"/>
              <a:t>billion.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2616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David </a:t>
            </a:r>
            <a:r>
              <a:rPr lang="en-US" sz="1200" dirty="0" err="1" smtClean="0"/>
              <a:t>Kocieniewski</a:t>
            </a:r>
            <a:r>
              <a:rPr lang="en-US" sz="1200" dirty="0" smtClean="0"/>
              <a:t>, </a:t>
            </a:r>
            <a:r>
              <a:rPr lang="en-US" sz="1200" dirty="0" err="1" smtClean="0"/>
              <a:t>G.E.’s</a:t>
            </a:r>
            <a:r>
              <a:rPr lang="en-US" sz="1200" dirty="0" smtClean="0"/>
              <a:t> Strategies Let It Avoid Taxes Altogether, New York Times, March 24, 2011, </a:t>
            </a:r>
            <a:r>
              <a:rPr lang="en-US" sz="1200" u="sng" dirty="0" smtClean="0">
                <a:hlinkClick r:id="rId3"/>
              </a:rPr>
              <a:t>http://www.nytimes.com/2011/03/25/business/economy/25tax.html?sq=Immelt%20taxes&amp;st=cse&amp;scp=4&amp;pagewanted=all</a:t>
            </a:r>
            <a:r>
              <a:rPr lang="en-US" sz="1200" dirty="0" smtClean="0"/>
              <a:t> Accessed 4/17/2011.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Individual and corporate income tax receipts funding the Ohio GRF,  1976 - 2010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(</a:t>
            </a:r>
            <a:r>
              <a:rPr lang="en-US" sz="2400" b="1" dirty="0"/>
              <a:t>millions of dollars; not adjusted for inflation).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57200" y="1600201"/>
          <a:ext cx="8229600" cy="4525962"/>
        </p:xfrm>
        <a:graphic>
          <a:graphicData uri="http://schemas.openxmlformats.org/presentationml/2006/ole">
            <p:oleObj spid="_x0000_s16386" name="Document" r:id="rId4" imgW="5943381" imgH="2743099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126163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Policy Matters Ohio based on data from Legislative Services Commission, Historical GRF Revenues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687</Words>
  <Application>Microsoft Office PowerPoint</Application>
  <PresentationFormat>On-screen Show (4:3)</PresentationFormat>
  <Paragraphs>83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Document</vt:lpstr>
      <vt:lpstr>Follow the Money:  Declining corporate contribution to the public good </vt:lpstr>
      <vt:lpstr>   </vt:lpstr>
      <vt:lpstr>Inflation, 1934-2010</vt:lpstr>
      <vt:lpstr>  Individual and corporate federal income tax collections as a share of total receipts, 1934-2010   </vt:lpstr>
      <vt:lpstr>Corporate share of taxes have declined</vt:lpstr>
      <vt:lpstr>Tax Loopholes</vt:lpstr>
      <vt:lpstr>Does it work?</vt:lpstr>
      <vt:lpstr>General Electric</vt:lpstr>
      <vt:lpstr>Individual and corporate income tax receipts funding the Ohio GRF,  1976 - 2010  (millions of dollars; not adjusted for inflation). </vt:lpstr>
      <vt:lpstr>Corporate taxation in Ohio</vt:lpstr>
      <vt:lpstr>Slide 11</vt:lpstr>
    </vt:vector>
  </TitlesOfParts>
  <Company>Policy Matters Ohio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 Brief:</dc:title>
  <dc:creator>Wendy Patton</dc:creator>
  <cp:lastModifiedBy>Media</cp:lastModifiedBy>
  <cp:revision>5</cp:revision>
  <cp:lastPrinted>2011-04-20T13:24:03Z</cp:lastPrinted>
  <dcterms:created xsi:type="dcterms:W3CDTF">2011-04-25T13:58:55Z</dcterms:created>
  <dcterms:modified xsi:type="dcterms:W3CDTF">2011-04-26T20:02:30Z</dcterms:modified>
</cp:coreProperties>
</file>